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2" r:id="rId2"/>
  </p:sldMasterIdLst>
  <p:notesMasterIdLst>
    <p:notesMasterId r:id="rId32"/>
  </p:notesMasterIdLst>
  <p:sldIdLst>
    <p:sldId id="265" r:id="rId3"/>
    <p:sldId id="319" r:id="rId4"/>
    <p:sldId id="320" r:id="rId5"/>
    <p:sldId id="321" r:id="rId6"/>
    <p:sldId id="322" r:id="rId7"/>
    <p:sldId id="288" r:id="rId8"/>
    <p:sldId id="323" r:id="rId9"/>
    <p:sldId id="334" r:id="rId10"/>
    <p:sldId id="298" r:id="rId11"/>
    <p:sldId id="301" r:id="rId12"/>
    <p:sldId id="303" r:id="rId13"/>
    <p:sldId id="307" r:id="rId14"/>
    <p:sldId id="335" r:id="rId15"/>
    <p:sldId id="336" r:id="rId16"/>
    <p:sldId id="311" r:id="rId17"/>
    <p:sldId id="313" r:id="rId18"/>
    <p:sldId id="312" r:id="rId19"/>
    <p:sldId id="314" r:id="rId20"/>
    <p:sldId id="318" r:id="rId21"/>
    <p:sldId id="341" r:id="rId22"/>
    <p:sldId id="315" r:id="rId23"/>
    <p:sldId id="339" r:id="rId24"/>
    <p:sldId id="316" r:id="rId25"/>
    <p:sldId id="340" r:id="rId26"/>
    <p:sldId id="310" r:id="rId27"/>
    <p:sldId id="282" r:id="rId28"/>
    <p:sldId id="337" r:id="rId29"/>
    <p:sldId id="317" r:id="rId30"/>
    <p:sldId id="338" r:id="rId31"/>
  </p:sldIdLst>
  <p:sldSz cx="9144000" cy="6858000" type="screen4x3"/>
  <p:notesSz cx="7010400" cy="9296400"/>
  <p:defaultTextStyle>
    <a:defPPr>
      <a:defRPr lang="en-US"/>
    </a:defPPr>
    <a:lvl1pPr algn="l" rtl="0" fontAlgn="base">
      <a:spcBef>
        <a:spcPct val="50000"/>
      </a:spcBef>
      <a:spcAft>
        <a:spcPct val="0"/>
      </a:spcAft>
      <a:defRPr b="1" kern="1200">
        <a:solidFill>
          <a:schemeClr val="tx1"/>
        </a:solidFill>
        <a:latin typeface="Arial" pitchFamily="34" charset="0"/>
        <a:ea typeface="+mn-ea"/>
        <a:cs typeface="+mn-cs"/>
      </a:defRPr>
    </a:lvl1pPr>
    <a:lvl2pPr marL="457200" algn="l" rtl="0" fontAlgn="base">
      <a:spcBef>
        <a:spcPct val="50000"/>
      </a:spcBef>
      <a:spcAft>
        <a:spcPct val="0"/>
      </a:spcAft>
      <a:defRPr b="1" kern="1200">
        <a:solidFill>
          <a:schemeClr val="tx1"/>
        </a:solidFill>
        <a:latin typeface="Arial" pitchFamily="34" charset="0"/>
        <a:ea typeface="+mn-ea"/>
        <a:cs typeface="+mn-cs"/>
      </a:defRPr>
    </a:lvl2pPr>
    <a:lvl3pPr marL="914400" algn="l" rtl="0" fontAlgn="base">
      <a:spcBef>
        <a:spcPct val="50000"/>
      </a:spcBef>
      <a:spcAft>
        <a:spcPct val="0"/>
      </a:spcAft>
      <a:defRPr b="1" kern="1200">
        <a:solidFill>
          <a:schemeClr val="tx1"/>
        </a:solidFill>
        <a:latin typeface="Arial" pitchFamily="34" charset="0"/>
        <a:ea typeface="+mn-ea"/>
        <a:cs typeface="+mn-cs"/>
      </a:defRPr>
    </a:lvl3pPr>
    <a:lvl4pPr marL="1371600" algn="l" rtl="0" fontAlgn="base">
      <a:spcBef>
        <a:spcPct val="50000"/>
      </a:spcBef>
      <a:spcAft>
        <a:spcPct val="0"/>
      </a:spcAft>
      <a:defRPr b="1" kern="1200">
        <a:solidFill>
          <a:schemeClr val="tx1"/>
        </a:solidFill>
        <a:latin typeface="Arial" pitchFamily="34" charset="0"/>
        <a:ea typeface="+mn-ea"/>
        <a:cs typeface="+mn-cs"/>
      </a:defRPr>
    </a:lvl4pPr>
    <a:lvl5pPr marL="1828800" algn="l" rtl="0" fontAlgn="base">
      <a:spcBef>
        <a:spcPct val="50000"/>
      </a:spcBef>
      <a:spcAft>
        <a:spcPct val="0"/>
      </a:spcAft>
      <a:defRPr b="1" kern="1200">
        <a:solidFill>
          <a:schemeClr val="tx1"/>
        </a:solidFill>
        <a:latin typeface="Arial" pitchFamily="34" charset="0"/>
        <a:ea typeface="+mn-ea"/>
        <a:cs typeface="+mn-cs"/>
      </a:defRPr>
    </a:lvl5pPr>
    <a:lvl6pPr marL="2286000" algn="l" defTabSz="914400" rtl="0" eaLnBrk="1" latinLnBrk="0" hangingPunct="1">
      <a:defRPr b="1" kern="1200">
        <a:solidFill>
          <a:schemeClr val="tx1"/>
        </a:solidFill>
        <a:latin typeface="Arial" pitchFamily="34" charset="0"/>
        <a:ea typeface="+mn-ea"/>
        <a:cs typeface="+mn-cs"/>
      </a:defRPr>
    </a:lvl6pPr>
    <a:lvl7pPr marL="2743200" algn="l" defTabSz="914400" rtl="0" eaLnBrk="1" latinLnBrk="0" hangingPunct="1">
      <a:defRPr b="1" kern="1200">
        <a:solidFill>
          <a:schemeClr val="tx1"/>
        </a:solidFill>
        <a:latin typeface="Arial" pitchFamily="34" charset="0"/>
        <a:ea typeface="+mn-ea"/>
        <a:cs typeface="+mn-cs"/>
      </a:defRPr>
    </a:lvl7pPr>
    <a:lvl8pPr marL="3200400" algn="l" defTabSz="914400" rtl="0" eaLnBrk="1" latinLnBrk="0" hangingPunct="1">
      <a:defRPr b="1" kern="1200">
        <a:solidFill>
          <a:schemeClr val="tx1"/>
        </a:solidFill>
        <a:latin typeface="Arial" pitchFamily="34" charset="0"/>
        <a:ea typeface="+mn-ea"/>
        <a:cs typeface="+mn-cs"/>
      </a:defRPr>
    </a:lvl8pPr>
    <a:lvl9pPr marL="3657600" algn="l" defTabSz="914400" rtl="0" eaLnBrk="1" latinLnBrk="0" hangingPunct="1">
      <a:defRPr b="1"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FFFF00"/>
    <a:srgbClr val="008000"/>
    <a:srgbClr val="000099"/>
    <a:srgbClr val="000066"/>
    <a:srgbClr val="DDDDDD"/>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inimized">
    <p:restoredLeft sz="17387" autoAdjust="0"/>
    <p:restoredTop sz="98589" autoAdjust="0"/>
  </p:normalViewPr>
  <p:slideViewPr>
    <p:cSldViewPr snapToGrid="0">
      <p:cViewPr>
        <p:scale>
          <a:sx n="66" d="100"/>
          <a:sy n="66" d="100"/>
        </p:scale>
        <p:origin x="-930" y="-258"/>
      </p:cViewPr>
      <p:guideLst>
        <p:guide orient="horz" pos="2160"/>
        <p:guide pos="3456"/>
      </p:guideLst>
    </p:cSldViewPr>
  </p:slideViewPr>
  <p:notesTextViewPr>
    <p:cViewPr>
      <p:scale>
        <a:sx n="100" d="100"/>
        <a:sy n="100" d="100"/>
      </p:scale>
      <p:origin x="0" y="0"/>
    </p:cViewPr>
  </p:notesTextViewPr>
  <p:sorterViewPr>
    <p:cViewPr varScale="1">
      <p:scale>
        <a:sx n="1" d="1"/>
        <a:sy n="1" d="1"/>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200" b="0">
                <a:latin typeface="Arial" charset="0"/>
              </a:defRPr>
            </a:lvl1pPr>
          </a:lstStyle>
          <a:p>
            <a:pPr>
              <a:defRPr/>
            </a:pPr>
            <a:endParaRPr lang="en-US"/>
          </a:p>
        </p:txBody>
      </p:sp>
      <p:sp>
        <p:nvSpPr>
          <p:cNvPr id="41987"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200" b="0">
                <a:latin typeface="Arial" charset="0"/>
              </a:defRPr>
            </a:lvl1pPr>
          </a:lstStyle>
          <a:p>
            <a:pPr>
              <a:defRPr/>
            </a:pPr>
            <a:endParaRPr lang="en-US"/>
          </a:p>
        </p:txBody>
      </p:sp>
      <p:sp>
        <p:nvSpPr>
          <p:cNvPr id="32772" name="Rectangle 4"/>
          <p:cNvSpPr>
            <a:spLocks noRo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41989"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990"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defRPr sz="1200" b="0">
                <a:latin typeface="Arial" charset="0"/>
              </a:defRPr>
            </a:lvl1pPr>
          </a:lstStyle>
          <a:p>
            <a:pPr>
              <a:defRPr/>
            </a:pPr>
            <a:endParaRPr lang="en-US"/>
          </a:p>
        </p:txBody>
      </p:sp>
      <p:sp>
        <p:nvSpPr>
          <p:cNvPr id="41991"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defRPr sz="1200" b="0">
                <a:latin typeface="Arial" charset="0"/>
              </a:defRPr>
            </a:lvl1pPr>
          </a:lstStyle>
          <a:p>
            <a:pPr>
              <a:defRPr/>
            </a:pPr>
            <a:fld id="{60D918E6-491F-4D73-81F8-4D8FCC0075B6}"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BB9CBF55-23E7-47FE-929D-04CC3D69CC65}" type="slidenum">
              <a:rPr lang="en-US" smtClean="0">
                <a:latin typeface="Arial" pitchFamily="34" charset="0"/>
              </a:rPr>
              <a:pPr/>
              <a:t>1</a:t>
            </a:fld>
            <a:endParaRPr lang="en-US" smtClean="0">
              <a:latin typeface="Arial" pitchFamily="34" charset="0"/>
            </a:endParaRPr>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60D918E6-491F-4D73-81F8-4D8FCC0075B6}"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60D918E6-491F-4D73-81F8-4D8FCC0075B6}"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60D918E6-491F-4D73-81F8-4D8FCC0075B6}"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endParaRPr lang="en-US" smtClean="0">
              <a:latin typeface="Arial" pitchFamily="34" charset="0"/>
            </a:endParaRPr>
          </a:p>
        </p:txBody>
      </p:sp>
      <p:sp>
        <p:nvSpPr>
          <p:cNvPr id="35844" name="Slide Number Placeholder 3"/>
          <p:cNvSpPr>
            <a:spLocks noGrp="1"/>
          </p:cNvSpPr>
          <p:nvPr>
            <p:ph type="sldNum" sz="quarter" idx="5"/>
          </p:nvPr>
        </p:nvSpPr>
        <p:spPr>
          <a:noFill/>
        </p:spPr>
        <p:txBody>
          <a:bodyPr/>
          <a:lstStyle/>
          <a:p>
            <a:fld id="{EDE41ADE-ABFF-4E72-B814-0A57B86AB2F0}" type="slidenum">
              <a:rPr lang="en-US" smtClean="0">
                <a:latin typeface="Arial" pitchFamily="34" charset="0"/>
              </a:rPr>
              <a:pPr/>
              <a:t>13</a:t>
            </a:fld>
            <a:endParaRPr lang="en-US" smtClean="0">
              <a:latin typeface="Arial"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p:spPr>
        <p:txBody>
          <a:bodyPr/>
          <a:lstStyle/>
          <a:p>
            <a:endParaRPr lang="en-US" smtClean="0">
              <a:latin typeface="Arial" pitchFamily="34" charset="0"/>
            </a:endParaRPr>
          </a:p>
        </p:txBody>
      </p:sp>
      <p:sp>
        <p:nvSpPr>
          <p:cNvPr id="36868" name="Slide Number Placeholder 3"/>
          <p:cNvSpPr>
            <a:spLocks noGrp="1"/>
          </p:cNvSpPr>
          <p:nvPr>
            <p:ph type="sldNum" sz="quarter" idx="5"/>
          </p:nvPr>
        </p:nvSpPr>
        <p:spPr>
          <a:noFill/>
        </p:spPr>
        <p:txBody>
          <a:bodyPr/>
          <a:lstStyle/>
          <a:p>
            <a:fld id="{2B7E3CED-E79F-42F3-A06C-E9EDE80EDD82}" type="slidenum">
              <a:rPr lang="en-US" smtClean="0">
                <a:latin typeface="Arial" pitchFamily="34" charset="0"/>
              </a:rPr>
              <a:pPr/>
              <a:t>14</a:t>
            </a:fld>
            <a:endParaRPr lang="en-US" smtClean="0">
              <a:latin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p:spPr>
        <p:txBody>
          <a:bodyPr/>
          <a:lstStyle/>
          <a:p>
            <a:endParaRPr lang="en-US" smtClean="0">
              <a:latin typeface="Arial" pitchFamily="34" charset="0"/>
            </a:endParaRPr>
          </a:p>
        </p:txBody>
      </p:sp>
      <p:sp>
        <p:nvSpPr>
          <p:cNvPr id="37892" name="Slide Number Placeholder 3"/>
          <p:cNvSpPr>
            <a:spLocks noGrp="1"/>
          </p:cNvSpPr>
          <p:nvPr>
            <p:ph type="sldNum" sz="quarter" idx="5"/>
          </p:nvPr>
        </p:nvSpPr>
        <p:spPr>
          <a:noFill/>
        </p:spPr>
        <p:txBody>
          <a:bodyPr/>
          <a:lstStyle/>
          <a:p>
            <a:fld id="{818A97EE-F509-4F3E-B783-F2DD6799E358}" type="slidenum">
              <a:rPr lang="en-US" smtClean="0">
                <a:latin typeface="Arial" pitchFamily="34" charset="0"/>
              </a:rPr>
              <a:pPr/>
              <a:t>15</a:t>
            </a:fld>
            <a:endParaRPr lang="en-US" smtClean="0">
              <a:latin typeface="Arial"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p:spPr>
        <p:txBody>
          <a:bodyPr/>
          <a:lstStyle/>
          <a:p>
            <a:endParaRPr lang="en-US" smtClean="0">
              <a:latin typeface="Arial" pitchFamily="34" charset="0"/>
            </a:endParaRPr>
          </a:p>
        </p:txBody>
      </p:sp>
      <p:sp>
        <p:nvSpPr>
          <p:cNvPr id="38916" name="Slide Number Placeholder 3"/>
          <p:cNvSpPr>
            <a:spLocks noGrp="1"/>
          </p:cNvSpPr>
          <p:nvPr>
            <p:ph type="sldNum" sz="quarter" idx="5"/>
          </p:nvPr>
        </p:nvSpPr>
        <p:spPr>
          <a:noFill/>
        </p:spPr>
        <p:txBody>
          <a:bodyPr/>
          <a:lstStyle/>
          <a:p>
            <a:fld id="{CE24B3B1-714D-418B-B987-8F6F5A1F3A21}" type="slidenum">
              <a:rPr lang="en-US" smtClean="0">
                <a:latin typeface="Arial" pitchFamily="34" charset="0"/>
              </a:rPr>
              <a:pPr/>
              <a:t>16</a:t>
            </a:fld>
            <a:endParaRPr lang="en-US" smtClean="0">
              <a:latin typeface="Arial"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p:spPr>
        <p:txBody>
          <a:bodyPr/>
          <a:lstStyle/>
          <a:p>
            <a:r>
              <a:rPr lang="en-US" smtClean="0">
                <a:latin typeface="Arial" pitchFamily="34" charset="0"/>
              </a:rPr>
              <a:t>The first way is by disabling the PC Voice VLAN Access feature on the IP Phone</a:t>
            </a:r>
          </a:p>
        </p:txBody>
      </p:sp>
      <p:sp>
        <p:nvSpPr>
          <p:cNvPr id="39940" name="Slide Number Placeholder 3"/>
          <p:cNvSpPr>
            <a:spLocks noGrp="1"/>
          </p:cNvSpPr>
          <p:nvPr>
            <p:ph type="sldNum" sz="quarter" idx="5"/>
          </p:nvPr>
        </p:nvSpPr>
        <p:spPr>
          <a:noFill/>
        </p:spPr>
        <p:txBody>
          <a:bodyPr/>
          <a:lstStyle/>
          <a:p>
            <a:fld id="{F98D31E0-5856-488C-B20D-CC931DB913C4}" type="slidenum">
              <a:rPr lang="en-US" smtClean="0">
                <a:latin typeface="Arial" pitchFamily="34" charset="0"/>
              </a:rPr>
              <a:pPr/>
              <a:t>17</a:t>
            </a:fld>
            <a:endParaRPr lang="en-US" smtClean="0">
              <a:latin typeface="Arial"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r>
              <a:rPr lang="en-US" smtClean="0">
                <a:latin typeface="Arial" pitchFamily="34" charset="0"/>
              </a:rPr>
              <a:t>The second way is to disable the PC Port.</a:t>
            </a:r>
          </a:p>
        </p:txBody>
      </p:sp>
      <p:sp>
        <p:nvSpPr>
          <p:cNvPr id="40964" name="Slide Number Placeholder 3"/>
          <p:cNvSpPr>
            <a:spLocks noGrp="1"/>
          </p:cNvSpPr>
          <p:nvPr>
            <p:ph type="sldNum" sz="quarter" idx="5"/>
          </p:nvPr>
        </p:nvSpPr>
        <p:spPr>
          <a:noFill/>
        </p:spPr>
        <p:txBody>
          <a:bodyPr/>
          <a:lstStyle/>
          <a:p>
            <a:fld id="{0E921476-B8F6-4274-8A78-7A814CC6DF1B}" type="slidenum">
              <a:rPr lang="en-US" smtClean="0">
                <a:latin typeface="Arial" pitchFamily="34" charset="0"/>
              </a:rPr>
              <a:pPr/>
              <a:t>18</a:t>
            </a:fld>
            <a:endParaRPr lang="en-US" smtClean="0">
              <a:latin typeface="Arial"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p:spPr>
        <p:txBody>
          <a:bodyPr/>
          <a:lstStyle/>
          <a:p>
            <a:endParaRPr lang="en-US" smtClean="0">
              <a:latin typeface="Arial" pitchFamily="34" charset="0"/>
            </a:endParaRPr>
          </a:p>
        </p:txBody>
      </p:sp>
      <p:sp>
        <p:nvSpPr>
          <p:cNvPr id="41988" name="Slide Number Placeholder 3"/>
          <p:cNvSpPr>
            <a:spLocks noGrp="1"/>
          </p:cNvSpPr>
          <p:nvPr>
            <p:ph type="sldNum" sz="quarter" idx="5"/>
          </p:nvPr>
        </p:nvSpPr>
        <p:spPr>
          <a:noFill/>
        </p:spPr>
        <p:txBody>
          <a:bodyPr/>
          <a:lstStyle/>
          <a:p>
            <a:fld id="{2CB56104-2773-42A2-9544-114BA62B2603}" type="slidenum">
              <a:rPr lang="en-US" smtClean="0">
                <a:latin typeface="Arial" pitchFamily="34" charset="0"/>
              </a:rPr>
              <a:pPr/>
              <a:t>19</a:t>
            </a:fld>
            <a:endParaRPr lang="en-US"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p:spPr>
        <p:txBody>
          <a:bodyPr/>
          <a:lstStyle/>
          <a:p>
            <a:endParaRPr lang="en-US" smtClean="0">
              <a:latin typeface="Arial" pitchFamily="34" charset="0"/>
            </a:endParaRPr>
          </a:p>
        </p:txBody>
      </p:sp>
      <p:sp>
        <p:nvSpPr>
          <p:cNvPr id="34820" name="Slide Number Placeholder 3"/>
          <p:cNvSpPr>
            <a:spLocks noGrp="1"/>
          </p:cNvSpPr>
          <p:nvPr>
            <p:ph type="sldNum" sz="quarter" idx="5"/>
          </p:nvPr>
        </p:nvSpPr>
        <p:spPr>
          <a:noFill/>
        </p:spPr>
        <p:txBody>
          <a:bodyPr/>
          <a:lstStyle/>
          <a:p>
            <a:fld id="{F7EE7911-71F4-4333-80B3-A85A065ACE2E}" type="slidenum">
              <a:rPr lang="en-US" smtClean="0">
                <a:latin typeface="Arial" pitchFamily="34" charset="0"/>
              </a:rPr>
              <a:pPr/>
              <a:t>2</a:t>
            </a:fld>
            <a:endParaRPr lang="en-US" smtClean="0">
              <a:latin typeface="Arial"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endParaRPr lang="en-US" smtClean="0">
              <a:latin typeface="Arial" pitchFamily="34" charset="0"/>
            </a:endParaRPr>
          </a:p>
        </p:txBody>
      </p:sp>
      <p:sp>
        <p:nvSpPr>
          <p:cNvPr id="43012" name="Slide Number Placeholder 3"/>
          <p:cNvSpPr>
            <a:spLocks noGrp="1"/>
          </p:cNvSpPr>
          <p:nvPr>
            <p:ph type="sldNum" sz="quarter" idx="5"/>
          </p:nvPr>
        </p:nvSpPr>
        <p:spPr>
          <a:noFill/>
        </p:spPr>
        <p:txBody>
          <a:bodyPr/>
          <a:lstStyle/>
          <a:p>
            <a:fld id="{CF50CA5E-3D5B-421D-B8AA-B15BE3255DDB}" type="slidenum">
              <a:rPr lang="en-US" smtClean="0">
                <a:latin typeface="Arial" pitchFamily="34" charset="0"/>
              </a:rPr>
              <a:pPr/>
              <a:t>20</a:t>
            </a:fld>
            <a:endParaRPr lang="en-US" smtClean="0">
              <a:latin typeface="Arial"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endParaRPr lang="en-US" smtClean="0">
              <a:latin typeface="Arial" pitchFamily="34" charset="0"/>
            </a:endParaRPr>
          </a:p>
        </p:txBody>
      </p:sp>
      <p:sp>
        <p:nvSpPr>
          <p:cNvPr id="44036" name="Slide Number Placeholder 3"/>
          <p:cNvSpPr>
            <a:spLocks noGrp="1"/>
          </p:cNvSpPr>
          <p:nvPr>
            <p:ph type="sldNum" sz="quarter" idx="5"/>
          </p:nvPr>
        </p:nvSpPr>
        <p:spPr>
          <a:noFill/>
        </p:spPr>
        <p:txBody>
          <a:bodyPr/>
          <a:lstStyle/>
          <a:p>
            <a:fld id="{FF251093-BE07-4F76-AAFE-38789BB46BC3}" type="slidenum">
              <a:rPr lang="en-US" smtClean="0">
                <a:latin typeface="Arial" pitchFamily="34" charset="0"/>
              </a:rPr>
              <a:pPr/>
              <a:t>21</a:t>
            </a:fld>
            <a:endParaRPr lang="en-US" smtClean="0">
              <a:latin typeface="Arial"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p:spPr>
        <p:txBody>
          <a:bodyPr/>
          <a:lstStyle/>
          <a:p>
            <a:endParaRPr lang="en-US" smtClean="0">
              <a:latin typeface="Arial" pitchFamily="34" charset="0"/>
            </a:endParaRPr>
          </a:p>
        </p:txBody>
      </p:sp>
      <p:sp>
        <p:nvSpPr>
          <p:cNvPr id="45060" name="Slide Number Placeholder 3"/>
          <p:cNvSpPr>
            <a:spLocks noGrp="1"/>
          </p:cNvSpPr>
          <p:nvPr>
            <p:ph type="sldNum" sz="quarter" idx="5"/>
          </p:nvPr>
        </p:nvSpPr>
        <p:spPr>
          <a:noFill/>
        </p:spPr>
        <p:txBody>
          <a:bodyPr/>
          <a:lstStyle/>
          <a:p>
            <a:fld id="{18DDFF07-2F40-4E86-9965-C494EDEE1B8C}" type="slidenum">
              <a:rPr lang="en-US" smtClean="0">
                <a:latin typeface="Arial" pitchFamily="34" charset="0"/>
              </a:rPr>
              <a:pPr/>
              <a:t>22</a:t>
            </a:fld>
            <a:endParaRPr lang="en-US" smtClean="0">
              <a:latin typeface="Arial"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endParaRPr lang="en-US" smtClean="0">
              <a:latin typeface="Arial" pitchFamily="34" charset="0"/>
            </a:endParaRPr>
          </a:p>
        </p:txBody>
      </p:sp>
      <p:sp>
        <p:nvSpPr>
          <p:cNvPr id="46084" name="Slide Number Placeholder 3"/>
          <p:cNvSpPr>
            <a:spLocks noGrp="1"/>
          </p:cNvSpPr>
          <p:nvPr>
            <p:ph type="sldNum" sz="quarter" idx="5"/>
          </p:nvPr>
        </p:nvSpPr>
        <p:spPr>
          <a:noFill/>
        </p:spPr>
        <p:txBody>
          <a:bodyPr/>
          <a:lstStyle/>
          <a:p>
            <a:fld id="{74DD4F04-CC40-44B8-9C5A-C030EA105059}" type="slidenum">
              <a:rPr lang="en-US" smtClean="0">
                <a:latin typeface="Arial" pitchFamily="34" charset="0"/>
              </a:rPr>
              <a:pPr/>
              <a:t>23</a:t>
            </a:fld>
            <a:endParaRPr lang="en-US" smtClean="0">
              <a:latin typeface="Arial"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p:spPr>
        <p:txBody>
          <a:bodyPr/>
          <a:lstStyle/>
          <a:p>
            <a:endParaRPr lang="en-US" smtClean="0">
              <a:latin typeface="Arial" pitchFamily="34" charset="0"/>
            </a:endParaRPr>
          </a:p>
        </p:txBody>
      </p:sp>
      <p:sp>
        <p:nvSpPr>
          <p:cNvPr id="47108" name="Slide Number Placeholder 3"/>
          <p:cNvSpPr>
            <a:spLocks noGrp="1"/>
          </p:cNvSpPr>
          <p:nvPr>
            <p:ph type="sldNum" sz="quarter" idx="5"/>
          </p:nvPr>
        </p:nvSpPr>
        <p:spPr>
          <a:noFill/>
        </p:spPr>
        <p:txBody>
          <a:bodyPr/>
          <a:lstStyle/>
          <a:p>
            <a:fld id="{2F57E6C5-C3F6-4EC9-88F7-F247DDA325C6}" type="slidenum">
              <a:rPr lang="en-US" smtClean="0">
                <a:latin typeface="Arial" pitchFamily="34" charset="0"/>
              </a:rPr>
              <a:pPr/>
              <a:t>24</a:t>
            </a:fld>
            <a:endParaRPr lang="en-US" smtClean="0">
              <a:latin typeface="Arial"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endParaRPr lang="en-US" smtClean="0">
              <a:latin typeface="Arial" pitchFamily="34" charset="0"/>
            </a:endParaRPr>
          </a:p>
        </p:txBody>
      </p:sp>
      <p:sp>
        <p:nvSpPr>
          <p:cNvPr id="48132" name="Slide Number Placeholder 3"/>
          <p:cNvSpPr>
            <a:spLocks noGrp="1"/>
          </p:cNvSpPr>
          <p:nvPr>
            <p:ph type="sldNum" sz="quarter" idx="5"/>
          </p:nvPr>
        </p:nvSpPr>
        <p:spPr>
          <a:noFill/>
        </p:spPr>
        <p:txBody>
          <a:bodyPr/>
          <a:lstStyle/>
          <a:p>
            <a:fld id="{FFC3C4DA-C09D-40AC-BE6B-DED82E0F2B9A}" type="slidenum">
              <a:rPr lang="en-US" smtClean="0">
                <a:latin typeface="Arial" pitchFamily="34" charset="0"/>
              </a:rPr>
              <a:pPr/>
              <a:t>25</a:t>
            </a:fld>
            <a:endParaRPr lang="en-US" smtClean="0">
              <a:latin typeface="Arial"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ChangeAspect="1" noChangeArrowheads="1" noTextEdit="1"/>
          </p:cNvSpPr>
          <p:nvPr>
            <p:ph type="sldImg"/>
          </p:nvPr>
        </p:nvSpPr>
        <p:spPr>
          <a:ln/>
        </p:spPr>
      </p:sp>
      <p:sp>
        <p:nvSpPr>
          <p:cNvPr id="49155" name="Rectangle 3"/>
          <p:cNvSpPr>
            <a:spLocks noGrp="1" noChangeArrowheads="1"/>
          </p:cNvSpPr>
          <p:nvPr>
            <p:ph type="body" idx="1"/>
          </p:nvPr>
        </p:nvSpPr>
        <p:spPr>
          <a:noFill/>
          <a:ln/>
        </p:spPr>
        <p:txBody>
          <a:bodyPr/>
          <a:lstStyle/>
          <a:p>
            <a:pPr eaLnBrk="1" hangingPunct="1"/>
            <a:r>
              <a:rPr lang="en-US" smtClean="0">
                <a:latin typeface="Arial" pitchFamily="34" charset="0"/>
              </a:rPr>
              <a:t>Please contact me especially if you have any information on PoE chipsets / Ethernet cards for Linux.</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ChangeAspect="1" noChangeArrowheads="1" noTextEdit="1"/>
          </p:cNvSpPr>
          <p:nvPr>
            <p:ph type="sldImg"/>
          </p:nvPr>
        </p:nvSpPr>
        <p:spPr>
          <a:ln/>
        </p:spPr>
      </p:sp>
      <p:sp>
        <p:nvSpPr>
          <p:cNvPr id="50179"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ChangeAspect="1" noChangeArrowheads="1" noTextEdit="1"/>
          </p:cNvSpPr>
          <p:nvPr>
            <p:ph type="sldImg"/>
          </p:nvPr>
        </p:nvSpPr>
        <p:spPr>
          <a:xfrm>
            <a:off x="992188" y="1435100"/>
            <a:ext cx="5073650" cy="3806825"/>
          </a:xfrm>
          <a:ln/>
        </p:spPr>
      </p:sp>
      <p:sp>
        <p:nvSpPr>
          <p:cNvPr id="52227"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60D918E6-491F-4D73-81F8-4D8FCC0075B6}"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60D918E6-491F-4D73-81F8-4D8FCC0075B6}"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60D918E6-491F-4D73-81F8-4D8FCC0075B6}"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60D918E6-491F-4D73-81F8-4D8FCC0075B6}"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60D918E6-491F-4D73-81F8-4D8FCC0075B6}"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60D918E6-491F-4D73-81F8-4D8FCC0075B6}"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60D918E6-491F-4D73-81F8-4D8FCC0075B6}"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5150" y="152400"/>
            <a:ext cx="2228850" cy="6400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8600" y="152400"/>
            <a:ext cx="6534150" cy="6400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8600" y="1600200"/>
            <a:ext cx="42672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2672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84" name="Text Box 12"/>
          <p:cNvSpPr txBox="1">
            <a:spLocks noChangeArrowheads="1"/>
          </p:cNvSpPr>
          <p:nvPr userDrawn="1"/>
        </p:nvSpPr>
        <p:spPr bwMode="auto">
          <a:xfrm>
            <a:off x="1219200" y="381000"/>
            <a:ext cx="7696200" cy="625475"/>
          </a:xfrm>
          <a:prstGeom prst="rect">
            <a:avLst/>
          </a:prstGeom>
          <a:noFill/>
          <a:ln w="9525">
            <a:noFill/>
            <a:miter lim="800000"/>
            <a:headEnd/>
            <a:tailEnd/>
          </a:ln>
          <a:effectLst/>
        </p:spPr>
        <p:txBody>
          <a:bodyPr>
            <a:spAutoFit/>
          </a:bodyPr>
          <a:lstStyle/>
          <a:p>
            <a:pPr algn="r">
              <a:defRPr/>
            </a:pPr>
            <a:endParaRPr lang="en-US" sz="3500" i="1">
              <a:solidFill>
                <a:schemeClr val="accent2"/>
              </a:solidFill>
              <a:latin typeface="Arial" charset="0"/>
            </a:endParaRPr>
          </a:p>
        </p:txBody>
      </p:sp>
      <p:pic>
        <p:nvPicPr>
          <p:cNvPr id="2051" name="Picture 16" descr="Rikkis_Header"/>
          <p:cNvPicPr>
            <a:picLocks noChangeAspect="1" noChangeArrowheads="1"/>
          </p:cNvPicPr>
          <p:nvPr userDrawn="1"/>
        </p:nvPicPr>
        <p:blipFill>
          <a:blip r:embed="rId13"/>
          <a:srcRect b="20000"/>
          <a:stretch>
            <a:fillRect/>
          </a:stretch>
        </p:blipFill>
        <p:spPr bwMode="auto">
          <a:xfrm>
            <a:off x="0" y="0"/>
            <a:ext cx="9144000" cy="1295400"/>
          </a:xfrm>
          <a:prstGeom prst="rect">
            <a:avLst/>
          </a:prstGeom>
          <a:noFill/>
          <a:ln w="9525">
            <a:noFill/>
            <a:miter lim="800000"/>
            <a:headEnd/>
            <a:tailEnd/>
          </a:ln>
        </p:spPr>
      </p:pic>
      <p:sp>
        <p:nvSpPr>
          <p:cNvPr id="2052" name="Rectangle 17"/>
          <p:cNvSpPr>
            <a:spLocks noGrp="1" noChangeArrowheads="1"/>
          </p:cNvSpPr>
          <p:nvPr>
            <p:ph type="body" idx="1"/>
          </p:nvPr>
        </p:nvSpPr>
        <p:spPr bwMode="auto">
          <a:xfrm>
            <a:off x="228600" y="1600200"/>
            <a:ext cx="8686800" cy="495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53" name="Rectangle 18"/>
          <p:cNvSpPr>
            <a:spLocks noGrp="1" noChangeArrowheads="1"/>
          </p:cNvSpPr>
          <p:nvPr>
            <p:ph type="title"/>
          </p:nvPr>
        </p:nvSpPr>
        <p:spPr bwMode="auto">
          <a:xfrm>
            <a:off x="914400" y="152400"/>
            <a:ext cx="8229600" cy="114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Lst>
  <p:txStyles>
    <p:titleStyle>
      <a:lvl1pPr algn="r" rtl="0" eaLnBrk="0" fontAlgn="base" hangingPunct="0">
        <a:spcBef>
          <a:spcPct val="0"/>
        </a:spcBef>
        <a:spcAft>
          <a:spcPct val="0"/>
        </a:spcAft>
        <a:defRPr sz="3200" b="1">
          <a:solidFill>
            <a:schemeClr val="tx2"/>
          </a:solidFill>
          <a:latin typeface="+mj-lt"/>
          <a:ea typeface="+mj-ea"/>
          <a:cs typeface="+mj-cs"/>
        </a:defRPr>
      </a:lvl1pPr>
      <a:lvl2pPr algn="r" rtl="0" eaLnBrk="0" fontAlgn="base" hangingPunct="0">
        <a:spcBef>
          <a:spcPct val="0"/>
        </a:spcBef>
        <a:spcAft>
          <a:spcPct val="0"/>
        </a:spcAft>
        <a:defRPr sz="3200" b="1">
          <a:solidFill>
            <a:schemeClr val="tx2"/>
          </a:solidFill>
          <a:latin typeface="Arial" charset="0"/>
        </a:defRPr>
      </a:lvl2pPr>
      <a:lvl3pPr algn="r" rtl="0" eaLnBrk="0" fontAlgn="base" hangingPunct="0">
        <a:spcBef>
          <a:spcPct val="0"/>
        </a:spcBef>
        <a:spcAft>
          <a:spcPct val="0"/>
        </a:spcAft>
        <a:defRPr sz="3200" b="1">
          <a:solidFill>
            <a:schemeClr val="tx2"/>
          </a:solidFill>
          <a:latin typeface="Arial" charset="0"/>
        </a:defRPr>
      </a:lvl3pPr>
      <a:lvl4pPr algn="r" rtl="0" eaLnBrk="0" fontAlgn="base" hangingPunct="0">
        <a:spcBef>
          <a:spcPct val="0"/>
        </a:spcBef>
        <a:spcAft>
          <a:spcPct val="0"/>
        </a:spcAft>
        <a:defRPr sz="3200" b="1">
          <a:solidFill>
            <a:schemeClr val="tx2"/>
          </a:solidFill>
          <a:latin typeface="Arial" charset="0"/>
        </a:defRPr>
      </a:lvl4pPr>
      <a:lvl5pPr algn="r" rtl="0" eaLnBrk="0" fontAlgn="base" hangingPunct="0">
        <a:spcBef>
          <a:spcPct val="0"/>
        </a:spcBef>
        <a:spcAft>
          <a:spcPct val="0"/>
        </a:spcAft>
        <a:defRPr sz="3200" b="1">
          <a:solidFill>
            <a:schemeClr val="tx2"/>
          </a:solidFill>
          <a:latin typeface="Arial" charset="0"/>
        </a:defRPr>
      </a:lvl5pPr>
      <a:lvl6pPr marL="457200" algn="r" rtl="0" fontAlgn="base">
        <a:spcBef>
          <a:spcPct val="0"/>
        </a:spcBef>
        <a:spcAft>
          <a:spcPct val="0"/>
        </a:spcAft>
        <a:defRPr sz="3200" b="1">
          <a:solidFill>
            <a:schemeClr val="tx2"/>
          </a:solidFill>
          <a:latin typeface="Arial" charset="0"/>
        </a:defRPr>
      </a:lvl6pPr>
      <a:lvl7pPr marL="914400" algn="r" rtl="0" fontAlgn="base">
        <a:spcBef>
          <a:spcPct val="0"/>
        </a:spcBef>
        <a:spcAft>
          <a:spcPct val="0"/>
        </a:spcAft>
        <a:defRPr sz="3200" b="1">
          <a:solidFill>
            <a:schemeClr val="tx2"/>
          </a:solidFill>
          <a:latin typeface="Arial" charset="0"/>
        </a:defRPr>
      </a:lvl7pPr>
      <a:lvl8pPr marL="1371600" algn="r" rtl="0" fontAlgn="base">
        <a:spcBef>
          <a:spcPct val="0"/>
        </a:spcBef>
        <a:spcAft>
          <a:spcPct val="0"/>
        </a:spcAft>
        <a:defRPr sz="3200" b="1">
          <a:solidFill>
            <a:schemeClr val="tx2"/>
          </a:solidFill>
          <a:latin typeface="Arial" charset="0"/>
        </a:defRPr>
      </a:lvl8pPr>
      <a:lvl9pPr marL="1828800" algn="r" rtl="0" fontAlgn="base">
        <a:spcBef>
          <a:spcPct val="0"/>
        </a:spcBef>
        <a:spcAft>
          <a:spcPct val="0"/>
        </a:spcAft>
        <a:defRPr sz="3200" b="1">
          <a:solidFill>
            <a:schemeClr val="tx2"/>
          </a:solidFill>
          <a:latin typeface="Arial" charset="0"/>
        </a:defRPr>
      </a:lvl9pPr>
    </p:titleStyle>
    <p:bodyStyle>
      <a:lvl1pPr marL="342900" indent="-342900" algn="l" rtl="0" eaLnBrk="0" fontAlgn="base" hangingPunct="0">
        <a:spcBef>
          <a:spcPct val="20000"/>
        </a:spcBef>
        <a:spcAft>
          <a:spcPct val="0"/>
        </a:spcAft>
        <a:buClr>
          <a:srgbClr val="FFFF00"/>
        </a:buClr>
        <a:buFont typeface="Wingdings" pitchFamily="2" charset="2"/>
        <a:buChar char="§"/>
        <a:defRPr sz="2800">
          <a:solidFill>
            <a:schemeClr val="accent2"/>
          </a:solidFill>
          <a:latin typeface="+mn-lt"/>
          <a:ea typeface="+mn-ea"/>
          <a:cs typeface="+mn-cs"/>
        </a:defRPr>
      </a:lvl1pPr>
      <a:lvl2pPr marL="742950" indent="-285750" algn="l" rtl="0" eaLnBrk="0" fontAlgn="base" hangingPunct="0">
        <a:spcBef>
          <a:spcPct val="20000"/>
        </a:spcBef>
        <a:spcAft>
          <a:spcPct val="0"/>
        </a:spcAft>
        <a:buClr>
          <a:srgbClr val="FFFF00"/>
        </a:buClr>
        <a:buFont typeface="Wingdings" pitchFamily="2" charset="2"/>
        <a:buChar char="§"/>
        <a:defRPr sz="2400">
          <a:solidFill>
            <a:schemeClr val="tx1"/>
          </a:solidFill>
          <a:latin typeface="+mn-lt"/>
        </a:defRPr>
      </a:lvl2pPr>
      <a:lvl3pPr marL="1143000" indent="-228600" algn="l" rtl="0" eaLnBrk="0" fontAlgn="base" hangingPunct="0">
        <a:spcBef>
          <a:spcPct val="20000"/>
        </a:spcBef>
        <a:spcAft>
          <a:spcPct val="0"/>
        </a:spcAft>
        <a:buClr>
          <a:srgbClr val="FFFF00"/>
        </a:buClr>
        <a:buFont typeface="Wingdings" pitchFamily="2" charset="2"/>
        <a:buChar char="§"/>
        <a:defRPr sz="2000">
          <a:solidFill>
            <a:schemeClr val="tx1"/>
          </a:solidFill>
          <a:latin typeface="+mn-lt"/>
        </a:defRPr>
      </a:lvl3pPr>
      <a:lvl4pPr marL="1600200" indent="-228600" algn="l" rtl="0" eaLnBrk="0" fontAlgn="base" hangingPunct="0">
        <a:spcBef>
          <a:spcPct val="20000"/>
        </a:spcBef>
        <a:spcAft>
          <a:spcPct val="0"/>
        </a:spcAft>
        <a:buClr>
          <a:srgbClr val="FFFF00"/>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rgbClr val="FFFF00"/>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rgbClr val="FFFF00"/>
        </a:buClr>
        <a:buFont typeface="Wingdings" pitchFamily="2" charset="2"/>
        <a:buChar char="§"/>
        <a:defRPr>
          <a:solidFill>
            <a:schemeClr val="tx1"/>
          </a:solidFill>
          <a:latin typeface="+mn-lt"/>
        </a:defRPr>
      </a:lvl6pPr>
      <a:lvl7pPr marL="2971800" indent="-228600" algn="l" rtl="0" fontAlgn="base">
        <a:spcBef>
          <a:spcPct val="20000"/>
        </a:spcBef>
        <a:spcAft>
          <a:spcPct val="0"/>
        </a:spcAft>
        <a:buClr>
          <a:srgbClr val="FFFF00"/>
        </a:buClr>
        <a:buFont typeface="Wingdings" pitchFamily="2" charset="2"/>
        <a:buChar char="§"/>
        <a:defRPr>
          <a:solidFill>
            <a:schemeClr val="tx1"/>
          </a:solidFill>
          <a:latin typeface="+mn-lt"/>
        </a:defRPr>
      </a:lvl7pPr>
      <a:lvl8pPr marL="3429000" indent="-228600" algn="l" rtl="0" fontAlgn="base">
        <a:spcBef>
          <a:spcPct val="20000"/>
        </a:spcBef>
        <a:spcAft>
          <a:spcPct val="0"/>
        </a:spcAft>
        <a:buClr>
          <a:srgbClr val="FFFF00"/>
        </a:buClr>
        <a:buFont typeface="Wingdings" pitchFamily="2" charset="2"/>
        <a:buChar char="§"/>
        <a:defRPr>
          <a:solidFill>
            <a:schemeClr val="tx1"/>
          </a:solidFill>
          <a:latin typeface="+mn-lt"/>
        </a:defRPr>
      </a:lvl8pPr>
      <a:lvl9pPr marL="3886200" indent="-228600" algn="l" rtl="0" fontAlgn="base">
        <a:spcBef>
          <a:spcPct val="20000"/>
        </a:spcBef>
        <a:spcAft>
          <a:spcPct val="0"/>
        </a:spcAft>
        <a:buClr>
          <a:srgbClr val="FFFF00"/>
        </a:buClr>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3074" name="Group 17"/>
          <p:cNvGrpSpPr>
            <a:grpSpLocks/>
          </p:cNvGrpSpPr>
          <p:nvPr userDrawn="1"/>
        </p:nvGrpSpPr>
        <p:grpSpPr bwMode="auto">
          <a:xfrm>
            <a:off x="0" y="1295400"/>
            <a:ext cx="9144000" cy="4038600"/>
            <a:chOff x="0" y="576"/>
            <a:chExt cx="5760" cy="2544"/>
          </a:xfrm>
        </p:grpSpPr>
        <p:pic>
          <p:nvPicPr>
            <p:cNvPr id="3078" name="Picture 10" descr="56518506"/>
            <p:cNvPicPr>
              <a:picLocks noChangeAspect="1" noChangeArrowheads="1"/>
            </p:cNvPicPr>
            <p:nvPr userDrawn="1"/>
          </p:nvPicPr>
          <p:blipFill>
            <a:blip r:embed="rId13">
              <a:lum bright="4000"/>
            </a:blip>
            <a:srcRect l="1111" t="15555" r="13423" b="23334"/>
            <a:stretch>
              <a:fillRect/>
            </a:stretch>
          </p:blipFill>
          <p:spPr bwMode="auto">
            <a:xfrm>
              <a:off x="3072" y="768"/>
              <a:ext cx="2684" cy="2160"/>
            </a:xfrm>
            <a:prstGeom prst="rect">
              <a:avLst/>
            </a:prstGeom>
            <a:noFill/>
            <a:ln w="9525">
              <a:noFill/>
              <a:miter lim="800000"/>
              <a:headEnd/>
              <a:tailEnd/>
            </a:ln>
          </p:spPr>
        </p:pic>
        <p:sp>
          <p:nvSpPr>
            <p:cNvPr id="21516" name="Rectangle 12"/>
            <p:cNvSpPr>
              <a:spLocks noChangeArrowheads="1"/>
            </p:cNvSpPr>
            <p:nvPr userDrawn="1"/>
          </p:nvSpPr>
          <p:spPr bwMode="auto">
            <a:xfrm>
              <a:off x="0" y="768"/>
              <a:ext cx="3072" cy="2160"/>
            </a:xfrm>
            <a:prstGeom prst="rect">
              <a:avLst/>
            </a:prstGeom>
            <a:solidFill>
              <a:srgbClr val="000099"/>
            </a:solidFill>
            <a:ln w="9525">
              <a:noFill/>
              <a:miter lim="800000"/>
              <a:headEnd/>
              <a:tailEnd/>
            </a:ln>
            <a:effectLst/>
          </p:spPr>
          <p:txBody>
            <a:bodyPr wrap="none" anchor="ctr"/>
            <a:lstStyle/>
            <a:p>
              <a:pPr>
                <a:defRPr/>
              </a:pPr>
              <a:endParaRPr lang="en-US">
                <a:latin typeface="Arial" charset="0"/>
              </a:endParaRPr>
            </a:p>
          </p:txBody>
        </p:sp>
        <p:sp>
          <p:nvSpPr>
            <p:cNvPr id="21517" name="Line 13"/>
            <p:cNvSpPr>
              <a:spLocks noChangeShapeType="1"/>
            </p:cNvSpPr>
            <p:nvPr userDrawn="1"/>
          </p:nvSpPr>
          <p:spPr bwMode="auto">
            <a:xfrm>
              <a:off x="3072" y="768"/>
              <a:ext cx="0" cy="2160"/>
            </a:xfrm>
            <a:prstGeom prst="line">
              <a:avLst/>
            </a:prstGeom>
            <a:noFill/>
            <a:ln w="101600">
              <a:solidFill>
                <a:srgbClr val="FFFF00"/>
              </a:solidFill>
              <a:round/>
              <a:headEnd/>
              <a:tailEnd/>
            </a:ln>
            <a:effectLst/>
          </p:spPr>
          <p:txBody>
            <a:bodyPr/>
            <a:lstStyle/>
            <a:p>
              <a:pPr>
                <a:defRPr/>
              </a:pPr>
              <a:endParaRPr lang="en-US">
                <a:latin typeface="Arial" charset="0"/>
              </a:endParaRPr>
            </a:p>
          </p:txBody>
        </p:sp>
        <p:sp>
          <p:nvSpPr>
            <p:cNvPr id="21518" name="Rectangle 14"/>
            <p:cNvSpPr>
              <a:spLocks noChangeArrowheads="1"/>
            </p:cNvSpPr>
            <p:nvPr userDrawn="1"/>
          </p:nvSpPr>
          <p:spPr bwMode="auto">
            <a:xfrm>
              <a:off x="0" y="576"/>
              <a:ext cx="5760" cy="192"/>
            </a:xfrm>
            <a:prstGeom prst="rect">
              <a:avLst/>
            </a:prstGeom>
            <a:gradFill rotWithShape="1">
              <a:gsLst>
                <a:gs pos="0">
                  <a:srgbClr val="B2B2B2"/>
                </a:gs>
                <a:gs pos="100000">
                  <a:schemeClr val="bg1"/>
                </a:gs>
              </a:gsLst>
              <a:lin ang="5400000" scaled="1"/>
            </a:gradFill>
            <a:ln w="9525">
              <a:solidFill>
                <a:srgbClr val="B2B2B2"/>
              </a:solidFill>
              <a:miter lim="800000"/>
              <a:headEnd/>
              <a:tailEnd/>
            </a:ln>
            <a:effectLst/>
          </p:spPr>
          <p:txBody>
            <a:bodyPr wrap="none" anchor="ctr"/>
            <a:lstStyle/>
            <a:p>
              <a:pPr>
                <a:defRPr/>
              </a:pPr>
              <a:endParaRPr lang="en-US">
                <a:latin typeface="Arial" charset="0"/>
              </a:endParaRPr>
            </a:p>
          </p:txBody>
        </p:sp>
        <p:sp>
          <p:nvSpPr>
            <p:cNvPr id="21520" name="Rectangle 16"/>
            <p:cNvSpPr>
              <a:spLocks noChangeArrowheads="1"/>
            </p:cNvSpPr>
            <p:nvPr userDrawn="1"/>
          </p:nvSpPr>
          <p:spPr bwMode="auto">
            <a:xfrm>
              <a:off x="0" y="2928"/>
              <a:ext cx="5760" cy="192"/>
            </a:xfrm>
            <a:prstGeom prst="rect">
              <a:avLst/>
            </a:prstGeom>
            <a:gradFill rotWithShape="1">
              <a:gsLst>
                <a:gs pos="0">
                  <a:schemeClr val="bg1"/>
                </a:gs>
                <a:gs pos="100000">
                  <a:srgbClr val="B2B2B2"/>
                </a:gs>
              </a:gsLst>
              <a:lin ang="5400000" scaled="1"/>
            </a:gradFill>
            <a:ln w="9525">
              <a:solidFill>
                <a:srgbClr val="B2B2B2"/>
              </a:solidFill>
              <a:miter lim="800000"/>
              <a:headEnd/>
              <a:tailEnd/>
            </a:ln>
            <a:effectLst/>
          </p:spPr>
          <p:txBody>
            <a:bodyPr wrap="none" anchor="ctr"/>
            <a:lstStyle/>
            <a:p>
              <a:pPr>
                <a:defRPr/>
              </a:pPr>
              <a:endParaRPr lang="en-US">
                <a:latin typeface="Arial" charset="0"/>
              </a:endParaRPr>
            </a:p>
          </p:txBody>
        </p:sp>
      </p:grpSp>
      <p:pic>
        <p:nvPicPr>
          <p:cNvPr id="3075" name="Picture 7" descr="Vigilar_logo_large"/>
          <p:cNvPicPr>
            <a:picLocks noChangeAspect="1" noChangeArrowheads="1"/>
          </p:cNvPicPr>
          <p:nvPr userDrawn="1"/>
        </p:nvPicPr>
        <p:blipFill>
          <a:blip r:embed="rId14"/>
          <a:srcRect/>
          <a:stretch>
            <a:fillRect/>
          </a:stretch>
        </p:blipFill>
        <p:spPr bwMode="auto">
          <a:xfrm>
            <a:off x="228600" y="228600"/>
            <a:ext cx="3352800" cy="841375"/>
          </a:xfrm>
          <a:prstGeom prst="rect">
            <a:avLst/>
          </a:prstGeom>
          <a:noFill/>
          <a:ln w="9525">
            <a:noFill/>
            <a:miter lim="800000"/>
            <a:headEnd/>
            <a:tailEnd/>
          </a:ln>
        </p:spPr>
      </p:pic>
      <p:sp>
        <p:nvSpPr>
          <p:cNvPr id="21523" name="Text Box 19"/>
          <p:cNvSpPr txBox="1">
            <a:spLocks noChangeArrowheads="1"/>
          </p:cNvSpPr>
          <p:nvPr userDrawn="1"/>
        </p:nvSpPr>
        <p:spPr bwMode="auto">
          <a:xfrm>
            <a:off x="0" y="6643688"/>
            <a:ext cx="4419600" cy="214312"/>
          </a:xfrm>
          <a:prstGeom prst="rect">
            <a:avLst/>
          </a:prstGeom>
          <a:noFill/>
          <a:ln w="9525">
            <a:noFill/>
            <a:miter lim="800000"/>
            <a:headEnd/>
            <a:tailEnd/>
          </a:ln>
          <a:effectLst/>
        </p:spPr>
        <p:txBody>
          <a:bodyPr>
            <a:spAutoFit/>
          </a:bodyPr>
          <a:lstStyle/>
          <a:p>
            <a:pPr>
              <a:buFont typeface="Arial" charset="0"/>
              <a:buChar char="©"/>
              <a:defRPr/>
            </a:pPr>
            <a:r>
              <a:rPr lang="en-US" sz="800" b="0">
                <a:latin typeface="Arial" charset="0"/>
              </a:rPr>
              <a:t> 2006 Vigilar, Inc. All rights reserved worldwide. Contents are property of Vigilar, Inc.</a:t>
            </a:r>
          </a:p>
        </p:txBody>
      </p:sp>
      <p:sp>
        <p:nvSpPr>
          <p:cNvPr id="21526" name="Text Box 22"/>
          <p:cNvSpPr txBox="1">
            <a:spLocks noChangeArrowheads="1"/>
          </p:cNvSpPr>
          <p:nvPr userDrawn="1"/>
        </p:nvSpPr>
        <p:spPr bwMode="auto">
          <a:xfrm>
            <a:off x="3505200" y="5013325"/>
            <a:ext cx="5638800" cy="336550"/>
          </a:xfrm>
          <a:prstGeom prst="rect">
            <a:avLst/>
          </a:prstGeom>
          <a:noFill/>
          <a:ln w="9525">
            <a:noFill/>
            <a:miter lim="800000"/>
            <a:headEnd/>
            <a:tailEnd/>
          </a:ln>
          <a:effectLst/>
        </p:spPr>
        <p:txBody>
          <a:bodyPr anchor="b">
            <a:spAutoFit/>
          </a:bodyPr>
          <a:lstStyle/>
          <a:p>
            <a:pPr algn="r">
              <a:defRPr/>
            </a:pPr>
            <a:r>
              <a:rPr lang="en-US" sz="1600">
                <a:latin typeface="Arial" charset="0"/>
              </a:rPr>
              <a:t>www.vigilar.com</a:t>
            </a:r>
          </a:p>
        </p:txBody>
      </p:sp>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voiphopper.sourceforge.net/"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5" Type="http://schemas.openxmlformats.org/officeDocument/2006/relationships/hyperlink" Target="http://www.securityfocus.com/infocus/1892" TargetMode="External"/><Relationship Id="rId4" Type="http://schemas.openxmlformats.org/officeDocument/2006/relationships/hyperlink" Target="http://remote-exploit.org/"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mailto:jkindervag@vigilar.com"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hyperlink" Target="mailto:marketing@vigilar.com"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8"/>
          <p:cNvSpPr txBox="1">
            <a:spLocks noChangeArrowheads="1"/>
          </p:cNvSpPr>
          <p:nvPr/>
        </p:nvSpPr>
        <p:spPr bwMode="auto">
          <a:xfrm>
            <a:off x="0" y="1752600"/>
            <a:ext cx="4876800" cy="1766888"/>
          </a:xfrm>
          <a:prstGeom prst="rect">
            <a:avLst/>
          </a:prstGeom>
          <a:noFill/>
          <a:ln w="9525">
            <a:noFill/>
            <a:miter lim="800000"/>
            <a:headEnd/>
            <a:tailEnd/>
          </a:ln>
        </p:spPr>
        <p:txBody>
          <a:bodyPr>
            <a:spAutoFit/>
          </a:bodyPr>
          <a:lstStyle/>
          <a:p>
            <a:pPr>
              <a:lnSpc>
                <a:spcPct val="80000"/>
              </a:lnSpc>
              <a:spcBef>
                <a:spcPct val="20000"/>
              </a:spcBef>
            </a:pPr>
            <a:r>
              <a:rPr lang="en-US" sz="3600">
                <a:solidFill>
                  <a:schemeClr val="bg1"/>
                </a:solidFill>
              </a:rPr>
              <a:t>VoIP Penetration Testing: </a:t>
            </a:r>
            <a:br>
              <a:rPr lang="en-US" sz="3600">
                <a:solidFill>
                  <a:schemeClr val="bg1"/>
                </a:solidFill>
              </a:rPr>
            </a:br>
            <a:r>
              <a:rPr lang="en-US" sz="3200">
                <a:solidFill>
                  <a:schemeClr val="bg1"/>
                </a:solidFill>
              </a:rPr>
              <a:t>Lessons Learned, Tools and Techniques</a:t>
            </a:r>
            <a:endParaRPr lang="en-US" sz="3600" i="1">
              <a:solidFill>
                <a:schemeClr val="bg1"/>
              </a:solidFill>
            </a:endParaRPr>
          </a:p>
        </p:txBody>
      </p:sp>
      <p:sp>
        <p:nvSpPr>
          <p:cNvPr id="4099" name="Text Box 9"/>
          <p:cNvSpPr txBox="1">
            <a:spLocks noChangeArrowheads="1"/>
          </p:cNvSpPr>
          <p:nvPr/>
        </p:nvSpPr>
        <p:spPr bwMode="auto">
          <a:xfrm>
            <a:off x="50800" y="3614738"/>
            <a:ext cx="4970463" cy="1338262"/>
          </a:xfrm>
          <a:prstGeom prst="rect">
            <a:avLst/>
          </a:prstGeom>
          <a:noFill/>
          <a:ln w="9525" algn="ctr">
            <a:noFill/>
            <a:miter lim="800000"/>
            <a:headEnd/>
            <a:tailEnd/>
          </a:ln>
        </p:spPr>
        <p:txBody>
          <a:bodyPr>
            <a:spAutoFit/>
          </a:bodyPr>
          <a:lstStyle/>
          <a:p>
            <a:r>
              <a:rPr lang="en-US">
                <a:solidFill>
                  <a:schemeClr val="bg1"/>
                </a:solidFill>
              </a:rPr>
              <a:t>Jason Ostrom</a:t>
            </a:r>
            <a:br>
              <a:rPr lang="en-US">
                <a:solidFill>
                  <a:schemeClr val="bg1"/>
                </a:solidFill>
              </a:rPr>
            </a:br>
            <a:r>
              <a:rPr lang="en-US">
                <a:solidFill>
                  <a:schemeClr val="bg1"/>
                </a:solidFill>
              </a:rPr>
              <a:t>Sr. Security Consultant</a:t>
            </a:r>
          </a:p>
          <a:p>
            <a:r>
              <a:rPr lang="en-US">
                <a:solidFill>
                  <a:schemeClr val="bg1"/>
                </a:solidFill>
              </a:rPr>
              <a:t>John Kindervag, CISSP, QSA</a:t>
            </a:r>
            <a:br>
              <a:rPr lang="en-US">
                <a:solidFill>
                  <a:schemeClr val="bg1"/>
                </a:solidFill>
              </a:rPr>
            </a:br>
            <a:r>
              <a:rPr lang="en-US">
                <a:solidFill>
                  <a:schemeClr val="bg1"/>
                </a:solidFill>
              </a:rPr>
              <a:t>Sr. Security Architect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smtClean="0"/>
              <a:t>Customer VoIP Network</a:t>
            </a:r>
          </a:p>
        </p:txBody>
      </p:sp>
      <p:pic>
        <p:nvPicPr>
          <p:cNvPr id="12291" name="Content Placeholder 5" descr="VoIP Network 2.jpg"/>
          <p:cNvPicPr>
            <a:picLocks noGrp="1" noChangeAspect="1"/>
          </p:cNvPicPr>
          <p:nvPr>
            <p:ph idx="1"/>
          </p:nvPr>
        </p:nvPicPr>
        <p:blipFill>
          <a:blip r:embed="rId3"/>
          <a:srcRect/>
          <a:stretch>
            <a:fillRect/>
          </a:stretch>
        </p:blipFill>
        <p:spPr>
          <a:xfrm>
            <a:off x="1195388" y="1600200"/>
            <a:ext cx="6943725" cy="5094288"/>
          </a:xfr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smtClean="0"/>
              <a:t>How this happens</a:t>
            </a:r>
          </a:p>
        </p:txBody>
      </p:sp>
      <p:pic>
        <p:nvPicPr>
          <p:cNvPr id="13315" name="Content Placeholder 3" descr="VoIP Network 3.jpg"/>
          <p:cNvPicPr>
            <a:picLocks noGrp="1" noChangeAspect="1"/>
          </p:cNvPicPr>
          <p:nvPr>
            <p:ph idx="1"/>
          </p:nvPr>
        </p:nvPicPr>
        <p:blipFill>
          <a:blip r:embed="rId3"/>
          <a:srcRect/>
          <a:stretch>
            <a:fillRect/>
          </a:stretch>
        </p:blipFill>
        <p:spPr>
          <a:xfrm>
            <a:off x="1198563" y="1600200"/>
            <a:ext cx="6943725" cy="5092700"/>
          </a:xfr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smtClean="0"/>
              <a:t>Create a new VLAN Interface on the PC</a:t>
            </a:r>
          </a:p>
        </p:txBody>
      </p:sp>
      <p:pic>
        <p:nvPicPr>
          <p:cNvPr id="14339" name="Picture 2"/>
          <p:cNvPicPr>
            <a:picLocks noGrp="1" noChangeAspect="1" noChangeArrowheads="1"/>
          </p:cNvPicPr>
          <p:nvPr>
            <p:ph idx="1"/>
          </p:nvPr>
        </p:nvPicPr>
        <p:blipFill>
          <a:blip r:embed="rId3"/>
          <a:srcRect/>
          <a:stretch>
            <a:fillRect/>
          </a:stretch>
        </p:blipFill>
        <p:spPr>
          <a:xfrm>
            <a:off x="0" y="1335088"/>
            <a:ext cx="9053513" cy="3744912"/>
          </a:xfr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smtClean="0"/>
              <a:t>Clarify Risks</a:t>
            </a:r>
          </a:p>
        </p:txBody>
      </p:sp>
      <p:sp>
        <p:nvSpPr>
          <p:cNvPr id="15363" name="Content Placeholder 3"/>
          <p:cNvSpPr>
            <a:spLocks noGrp="1"/>
          </p:cNvSpPr>
          <p:nvPr>
            <p:ph idx="1"/>
          </p:nvPr>
        </p:nvSpPr>
        <p:spPr/>
        <p:txBody>
          <a:bodyPr/>
          <a:lstStyle/>
          <a:p>
            <a:r>
              <a:rPr lang="en-US" smtClean="0"/>
              <a:t>This is about:</a:t>
            </a:r>
          </a:p>
          <a:p>
            <a:pPr lvl="1"/>
            <a:r>
              <a:rPr lang="en-US" smtClean="0"/>
              <a:t>Network Infrastructure Security</a:t>
            </a:r>
          </a:p>
          <a:p>
            <a:pPr lvl="1"/>
            <a:r>
              <a:rPr lang="en-US" smtClean="0"/>
              <a:t>Poor Network Design</a:t>
            </a:r>
          </a:p>
          <a:p>
            <a:r>
              <a:rPr lang="en-US" smtClean="0"/>
              <a:t>Not About:</a:t>
            </a:r>
          </a:p>
          <a:p>
            <a:pPr lvl="1"/>
            <a:r>
              <a:rPr lang="en-US" smtClean="0"/>
              <a:t>Exploiting Cisco Unified Communication Manager platform</a:t>
            </a:r>
          </a:p>
          <a:p>
            <a:pPr lvl="1"/>
            <a:r>
              <a:rPr lang="en-US" smtClean="0"/>
              <a:t>Exploiting Avaya platform</a:t>
            </a:r>
          </a:p>
          <a:p>
            <a:endParaRPr lang="en-US" smtClean="0"/>
          </a:p>
          <a:p>
            <a:pPr lvl="1"/>
            <a:endParaRPr 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smtClean="0"/>
              <a:t>VLAN Hopping Risks</a:t>
            </a:r>
          </a:p>
        </p:txBody>
      </p:sp>
      <p:sp>
        <p:nvSpPr>
          <p:cNvPr id="16387" name="Content Placeholder 3"/>
          <p:cNvSpPr>
            <a:spLocks noGrp="1"/>
          </p:cNvSpPr>
          <p:nvPr>
            <p:ph idx="1"/>
          </p:nvPr>
        </p:nvSpPr>
        <p:spPr/>
        <p:txBody>
          <a:bodyPr/>
          <a:lstStyle/>
          <a:p>
            <a:r>
              <a:rPr lang="en-US" smtClean="0"/>
              <a:t>DoS against IP Phones</a:t>
            </a:r>
          </a:p>
          <a:p>
            <a:r>
              <a:rPr lang="en-US" smtClean="0"/>
              <a:t>Attacking open ports/services on CallManager platform</a:t>
            </a:r>
          </a:p>
          <a:p>
            <a:r>
              <a:rPr lang="en-US" smtClean="0"/>
              <a:t>Gaining access to internal network resources when no firewall is in place</a:t>
            </a:r>
          </a:p>
          <a:p>
            <a:r>
              <a:rPr lang="en-US" smtClean="0"/>
              <a:t>VoIP Hopper doesn’t enable Sniffing / Eavesdropping on calls</a:t>
            </a:r>
          </a:p>
          <a:p>
            <a:endParaRPr lang="en-US" smtClean="0"/>
          </a:p>
          <a:p>
            <a:pPr lvl="1">
              <a:buFont typeface="Wingdings" pitchFamily="2" charset="2"/>
              <a:buNone/>
            </a:pPr>
            <a:endParaRPr 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algn="ctr"/>
            <a:r>
              <a:rPr lang="en-US" smtClean="0"/>
              <a:t>Demo Setup and IP Addressing</a:t>
            </a:r>
          </a:p>
        </p:txBody>
      </p:sp>
      <p:pic>
        <p:nvPicPr>
          <p:cNvPr id="17411" name="Content Placeholder 6" descr="phone-cdp-security3.jpg"/>
          <p:cNvPicPr>
            <a:picLocks noGrp="1" noChangeAspect="1"/>
          </p:cNvPicPr>
          <p:nvPr>
            <p:ph idx="1"/>
          </p:nvPr>
        </p:nvPicPr>
        <p:blipFill>
          <a:blip r:embed="rId3"/>
          <a:srcRect/>
          <a:stretch>
            <a:fillRect/>
          </a:stretch>
        </p:blipFill>
        <p:spPr>
          <a:xfrm>
            <a:off x="452438" y="2500313"/>
            <a:ext cx="8239125" cy="3152775"/>
          </a:xfr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algn="ctr"/>
            <a:r>
              <a:rPr lang="en-US" smtClean="0"/>
              <a:t>Cisco 802.1x Voice Enabled Ports</a:t>
            </a:r>
            <a:br>
              <a:rPr lang="en-US" smtClean="0"/>
            </a:br>
            <a:r>
              <a:rPr lang="en-US" smtClean="0"/>
              <a:t>Credit:  Jamal Pecou</a:t>
            </a:r>
          </a:p>
        </p:txBody>
      </p:sp>
      <p:pic>
        <p:nvPicPr>
          <p:cNvPr id="18435" name="Content Placeholder 6" descr="ss3.png"/>
          <p:cNvPicPr>
            <a:picLocks noGrp="1" noChangeAspect="1"/>
          </p:cNvPicPr>
          <p:nvPr>
            <p:ph idx="1"/>
          </p:nvPr>
        </p:nvPicPr>
        <p:blipFill>
          <a:blip r:embed="rId3"/>
          <a:srcRect/>
          <a:stretch>
            <a:fillRect/>
          </a:stretch>
        </p:blipFill>
        <p:spPr>
          <a:xfrm>
            <a:off x="1135063" y="1600200"/>
            <a:ext cx="6873875" cy="4953000"/>
          </a:xfr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algn="ctr"/>
            <a:r>
              <a:rPr lang="en-US" smtClean="0"/>
              <a:t>Mitigation of VLAN Hop from Port 2 of IP Phone</a:t>
            </a:r>
          </a:p>
        </p:txBody>
      </p:sp>
      <p:pic>
        <p:nvPicPr>
          <p:cNvPr id="19459" name="Content Placeholder 4" descr="ss6.png"/>
          <p:cNvPicPr>
            <a:picLocks noGrp="1" noChangeAspect="1"/>
          </p:cNvPicPr>
          <p:nvPr>
            <p:ph idx="1"/>
          </p:nvPr>
        </p:nvPicPr>
        <p:blipFill>
          <a:blip r:embed="rId3"/>
          <a:srcRect/>
          <a:stretch>
            <a:fillRect/>
          </a:stretch>
        </p:blipFill>
        <p:spPr>
          <a:xfrm>
            <a:off x="1163638" y="1600200"/>
            <a:ext cx="6816725" cy="4953000"/>
          </a:xfr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algn="ctr"/>
            <a:r>
              <a:rPr lang="en-US" smtClean="0"/>
              <a:t>Mitigation of VLAN Hop from Port 2 of IP Phone</a:t>
            </a:r>
          </a:p>
        </p:txBody>
      </p:sp>
      <p:pic>
        <p:nvPicPr>
          <p:cNvPr id="20483" name="Content Placeholder 4" descr="ss7.png"/>
          <p:cNvPicPr>
            <a:picLocks noGrp="1" noChangeAspect="1"/>
          </p:cNvPicPr>
          <p:nvPr>
            <p:ph idx="1"/>
          </p:nvPr>
        </p:nvPicPr>
        <p:blipFill>
          <a:blip r:embed="rId3"/>
          <a:srcRect/>
          <a:stretch>
            <a:fillRect/>
          </a:stretch>
        </p:blipFill>
        <p:spPr>
          <a:xfrm>
            <a:off x="1163638" y="1600200"/>
            <a:ext cx="6816725" cy="4953000"/>
          </a:xfr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algn="ctr"/>
            <a:r>
              <a:rPr lang="en-US" smtClean="0"/>
              <a:t>Lobby Phone Deployment</a:t>
            </a:r>
            <a:br>
              <a:rPr lang="en-US" smtClean="0"/>
            </a:br>
            <a:r>
              <a:rPr lang="en-US" smtClean="0"/>
              <a:t>Cisco Recommendations</a:t>
            </a:r>
          </a:p>
        </p:txBody>
      </p:sp>
      <p:pic>
        <p:nvPicPr>
          <p:cNvPr id="21507" name="Content Placeholder 4" descr="ss9.png"/>
          <p:cNvPicPr>
            <a:picLocks noGrp="1" noChangeAspect="1"/>
          </p:cNvPicPr>
          <p:nvPr>
            <p:ph idx="1"/>
          </p:nvPr>
        </p:nvPicPr>
        <p:blipFill>
          <a:blip r:embed="rId3"/>
          <a:srcRect/>
          <a:stretch>
            <a:fillRect/>
          </a:stretch>
        </p:blipFill>
        <p:spPr>
          <a:xfrm>
            <a:off x="1135063" y="1600200"/>
            <a:ext cx="6873875" cy="4953000"/>
          </a:xfr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4"/>
          <p:cNvSpPr>
            <a:spLocks noGrp="1"/>
          </p:cNvSpPr>
          <p:nvPr>
            <p:ph type="title"/>
          </p:nvPr>
        </p:nvSpPr>
        <p:spPr/>
        <p:txBody>
          <a:bodyPr/>
          <a:lstStyle/>
          <a:p>
            <a:pPr eaLnBrk="1" hangingPunct="1"/>
            <a:r>
              <a:rPr lang="en-US" smtClean="0"/>
              <a:t>Agenda</a:t>
            </a:r>
          </a:p>
        </p:txBody>
      </p:sp>
      <p:sp>
        <p:nvSpPr>
          <p:cNvPr id="5123" name="Content Placeholder 5"/>
          <p:cNvSpPr>
            <a:spLocks noGrp="1"/>
          </p:cNvSpPr>
          <p:nvPr>
            <p:ph idx="1"/>
          </p:nvPr>
        </p:nvSpPr>
        <p:spPr/>
        <p:txBody>
          <a:bodyPr/>
          <a:lstStyle/>
          <a:p>
            <a:pPr eaLnBrk="1" hangingPunct="1"/>
            <a:r>
              <a:rPr lang="en-US" smtClean="0"/>
              <a:t>Security and the Converged Network</a:t>
            </a:r>
          </a:p>
          <a:p>
            <a:pPr eaLnBrk="1" hangingPunct="1"/>
            <a:r>
              <a:rPr lang="en-US" smtClean="0"/>
              <a:t>The Business Risk</a:t>
            </a:r>
          </a:p>
          <a:p>
            <a:pPr eaLnBrk="1" hangingPunct="1"/>
            <a:r>
              <a:rPr lang="en-US" smtClean="0"/>
              <a:t>VoIP Attack Vectors</a:t>
            </a:r>
          </a:p>
          <a:p>
            <a:pPr eaLnBrk="1" hangingPunct="1"/>
            <a:r>
              <a:rPr lang="en-US" smtClean="0"/>
              <a:t>VoIP Hopping Attacks</a:t>
            </a:r>
          </a:p>
          <a:p>
            <a:pPr eaLnBrk="1" hangingPunct="1"/>
            <a:r>
              <a:rPr lang="en-US" smtClean="0"/>
              <a:t>The VoIP Hopper Tool</a:t>
            </a:r>
          </a:p>
          <a:p>
            <a:pPr eaLnBrk="1" hangingPunct="1"/>
            <a:r>
              <a:rPr lang="en-US" smtClean="0"/>
              <a:t>Live Demonstration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algn="ctr"/>
            <a:r>
              <a:rPr lang="en-US" smtClean="0"/>
              <a:t>Hiding &amp; Filtering MAC Address?</a:t>
            </a:r>
          </a:p>
        </p:txBody>
      </p:sp>
      <p:sp>
        <p:nvSpPr>
          <p:cNvPr id="22531" name="Content Placeholder 3"/>
          <p:cNvSpPr>
            <a:spLocks noGrp="1"/>
          </p:cNvSpPr>
          <p:nvPr>
            <p:ph idx="1"/>
          </p:nvPr>
        </p:nvSpPr>
        <p:spPr/>
        <p:txBody>
          <a:bodyPr/>
          <a:lstStyle/>
          <a:p>
            <a:r>
              <a:rPr lang="en-US" smtClean="0"/>
              <a:t>Placing a hub between the IP Phone and wall, an attacker can sniff the MAC Address.  This bypasses Administrator attempts to hide the MAC Address by removing the sticker or locking the Phone settings.</a:t>
            </a:r>
          </a:p>
          <a:p>
            <a:r>
              <a:rPr lang="en-US" smtClean="0"/>
              <a:t>Physical Security of the IP Phone switchport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smtClean="0"/>
              <a:t>Phone CDP Security:  Is it the Answer?</a:t>
            </a:r>
          </a:p>
        </p:txBody>
      </p:sp>
      <p:sp>
        <p:nvSpPr>
          <p:cNvPr id="23555" name="Content Placeholder 2"/>
          <p:cNvSpPr>
            <a:spLocks noGrp="1"/>
          </p:cNvSpPr>
          <p:nvPr>
            <p:ph idx="1"/>
          </p:nvPr>
        </p:nvSpPr>
        <p:spPr/>
        <p:txBody>
          <a:bodyPr/>
          <a:lstStyle/>
          <a:p>
            <a:r>
              <a:rPr lang="en-US" smtClean="0"/>
              <a:t>A new Cisco IOS Feature available in 12.2.36 SE and later</a:t>
            </a:r>
          </a:p>
          <a:p>
            <a:r>
              <a:rPr lang="en-US" smtClean="0"/>
              <a:t>Uses Line Power, CDP, and Full Duplex to only allow the Cisco Unified IP Phone Voice VLAN traffic</a:t>
            </a:r>
          </a:p>
          <a:p>
            <a:r>
              <a:rPr lang="en-US" smtClean="0"/>
              <a:t>Port goes into err-disable when a PC is attached directly to the port.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mtClean="0"/>
              <a:t>Can be bypassed</a:t>
            </a:r>
          </a:p>
        </p:txBody>
      </p:sp>
      <p:sp>
        <p:nvSpPr>
          <p:cNvPr id="24579" name="Content Placeholder 2"/>
          <p:cNvSpPr>
            <a:spLocks noGrp="1"/>
          </p:cNvSpPr>
          <p:nvPr>
            <p:ph idx="1"/>
          </p:nvPr>
        </p:nvSpPr>
        <p:spPr/>
        <p:txBody>
          <a:bodyPr/>
          <a:lstStyle/>
          <a:p>
            <a:r>
              <a:rPr lang="en-US" smtClean="0"/>
              <a:t>Scenario 1:  With only Phone CDP Security enabled, plug into PC Port on IP Phone and run VoIP Hopper.</a:t>
            </a:r>
          </a:p>
          <a:p>
            <a:r>
              <a:rPr lang="en-US" smtClean="0"/>
              <a:t>Scenario 2:  Customer has disabled PC Port on their IP Phones and Phone CDP Security is enabled.  When MAC Address filtering is not implemented, a rogue IP Phone can be brought into the environment, and used to gain access to Voice VLAN.</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smtClean="0"/>
              <a:t>Mitigate VLAN Hopping (Cisco)</a:t>
            </a:r>
          </a:p>
        </p:txBody>
      </p:sp>
      <p:sp>
        <p:nvSpPr>
          <p:cNvPr id="25603" name="Content Placeholder 2"/>
          <p:cNvSpPr>
            <a:spLocks noGrp="1"/>
          </p:cNvSpPr>
          <p:nvPr>
            <p:ph idx="1"/>
          </p:nvPr>
        </p:nvSpPr>
        <p:spPr/>
        <p:txBody>
          <a:bodyPr/>
          <a:lstStyle/>
          <a:p>
            <a:r>
              <a:rPr lang="en-US" smtClean="0"/>
              <a:t>1. Phone CDP Security</a:t>
            </a:r>
          </a:p>
          <a:p>
            <a:r>
              <a:rPr lang="en-US" smtClean="0"/>
              <a:t>2. MAC Address filtering to only allow MAC of IP Phone on switchport</a:t>
            </a:r>
          </a:p>
          <a:p>
            <a:r>
              <a:rPr lang="en-US" smtClean="0"/>
              <a:t>3. Disable PC Port, and/or PC Voice VLAN Access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smtClean="0"/>
              <a:t>VoIP Hopper future</a:t>
            </a:r>
          </a:p>
        </p:txBody>
      </p:sp>
      <p:sp>
        <p:nvSpPr>
          <p:cNvPr id="26627" name="Content Placeholder 2"/>
          <p:cNvSpPr>
            <a:spLocks noGrp="1"/>
          </p:cNvSpPr>
          <p:nvPr>
            <p:ph idx="1"/>
          </p:nvPr>
        </p:nvSpPr>
        <p:spPr/>
        <p:txBody>
          <a:bodyPr/>
          <a:lstStyle/>
          <a:p>
            <a:r>
              <a:rPr lang="en-US" smtClean="0"/>
              <a:t>Ethernet card supporting PoE </a:t>
            </a:r>
          </a:p>
          <a:p>
            <a:r>
              <a:rPr lang="en-US" smtClean="0"/>
              <a:t>Fix DHCP code</a:t>
            </a:r>
          </a:p>
          <a:p>
            <a:r>
              <a:rPr lang="en-US" smtClean="0"/>
              <a:t>New DHCP Option for Avaya</a:t>
            </a:r>
          </a:p>
          <a:p>
            <a:r>
              <a:rPr lang="en-US" smtClean="0"/>
              <a:t>Alcatel support for DHCP Option</a:t>
            </a:r>
          </a:p>
          <a:p>
            <a:r>
              <a:rPr lang="en-US" smtClean="0"/>
              <a:t>Trunk port encapsulation features</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smtClean="0"/>
              <a:t>VoIP Hopper Information</a:t>
            </a:r>
          </a:p>
        </p:txBody>
      </p:sp>
      <p:sp>
        <p:nvSpPr>
          <p:cNvPr id="27651" name="Content Placeholder 2"/>
          <p:cNvSpPr>
            <a:spLocks noGrp="1"/>
          </p:cNvSpPr>
          <p:nvPr>
            <p:ph idx="1"/>
          </p:nvPr>
        </p:nvSpPr>
        <p:spPr/>
        <p:txBody>
          <a:bodyPr/>
          <a:lstStyle/>
          <a:p>
            <a:r>
              <a:rPr lang="en-US" smtClean="0"/>
              <a:t>Project Download – </a:t>
            </a:r>
            <a:r>
              <a:rPr lang="en-US" smtClean="0">
                <a:hlinkClick r:id="rId3"/>
              </a:rPr>
              <a:t>http://voiphopper.sourceforge.net</a:t>
            </a:r>
            <a:endParaRPr lang="en-US" smtClean="0"/>
          </a:p>
          <a:p>
            <a:r>
              <a:rPr lang="en-US" smtClean="0"/>
              <a:t>Included in BackTrack3</a:t>
            </a:r>
          </a:p>
          <a:p>
            <a:r>
              <a:rPr lang="en-US" smtClean="0">
                <a:hlinkClick r:id="rId4"/>
              </a:rPr>
              <a:t>http://remote-exploit.org</a:t>
            </a:r>
            <a:r>
              <a:rPr lang="en-US" smtClean="0"/>
              <a:t> – thanks Martin Muench</a:t>
            </a:r>
          </a:p>
          <a:p>
            <a:r>
              <a:rPr lang="en-US" smtClean="0"/>
              <a:t>Security Focus Article</a:t>
            </a:r>
          </a:p>
          <a:p>
            <a:r>
              <a:rPr lang="en-US" smtClean="0">
                <a:hlinkClick r:id="rId5"/>
              </a:rPr>
              <a:t>http://www.securityfocus.com/infocus/1892</a:t>
            </a:r>
            <a:endParaRPr lang="en-US"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5"/>
          <p:cNvSpPr>
            <a:spLocks noGrp="1"/>
          </p:cNvSpPr>
          <p:nvPr>
            <p:ph type="title"/>
          </p:nvPr>
        </p:nvSpPr>
        <p:spPr/>
        <p:txBody>
          <a:bodyPr/>
          <a:lstStyle/>
          <a:p>
            <a:pPr eaLnBrk="1" hangingPunct="1"/>
            <a:r>
              <a:rPr lang="en-US" smtClean="0">
                <a:solidFill>
                  <a:schemeClr val="tx1"/>
                </a:solidFill>
              </a:rPr>
              <a:t>Contact Information</a:t>
            </a:r>
          </a:p>
        </p:txBody>
      </p:sp>
      <p:sp>
        <p:nvSpPr>
          <p:cNvPr id="28675" name="Rectangle 3"/>
          <p:cNvSpPr>
            <a:spLocks noGrp="1" noChangeArrowheads="1"/>
          </p:cNvSpPr>
          <p:nvPr>
            <p:ph idx="1"/>
          </p:nvPr>
        </p:nvSpPr>
        <p:spPr/>
        <p:txBody>
          <a:bodyPr/>
          <a:lstStyle/>
          <a:p>
            <a:pPr algn="ctr" eaLnBrk="1" hangingPunct="1">
              <a:lnSpc>
                <a:spcPct val="90000"/>
              </a:lnSpc>
              <a:buFontTx/>
              <a:buNone/>
            </a:pPr>
            <a:r>
              <a:rPr lang="en-US" smtClean="0"/>
              <a:t>Jason Ostrom, CCIE Security #15239</a:t>
            </a:r>
          </a:p>
          <a:p>
            <a:pPr algn="ctr" eaLnBrk="1" hangingPunct="1">
              <a:lnSpc>
                <a:spcPct val="90000"/>
              </a:lnSpc>
              <a:buFontTx/>
              <a:buNone/>
            </a:pPr>
            <a:r>
              <a:rPr lang="en-US" smtClean="0"/>
              <a:t>Sr. Security Consultant</a:t>
            </a:r>
          </a:p>
          <a:p>
            <a:pPr algn="ctr" eaLnBrk="1" hangingPunct="1">
              <a:lnSpc>
                <a:spcPct val="90000"/>
              </a:lnSpc>
              <a:buFontTx/>
              <a:buNone/>
            </a:pPr>
            <a:r>
              <a:rPr lang="en-US" smtClean="0">
                <a:hlinkClick r:id="rId3"/>
              </a:rPr>
              <a:t>jostrom@vigilar.com</a:t>
            </a:r>
            <a:endParaRPr lang="en-US" smtClean="0"/>
          </a:p>
          <a:p>
            <a:pPr algn="ctr" eaLnBrk="1" hangingPunct="1">
              <a:lnSpc>
                <a:spcPct val="90000"/>
              </a:lnSpc>
              <a:buFontTx/>
              <a:buNone/>
            </a:pPr>
            <a:endParaRPr lang="en-US" smtClean="0"/>
          </a:p>
          <a:p>
            <a:pPr algn="ctr" eaLnBrk="1" hangingPunct="1">
              <a:lnSpc>
                <a:spcPct val="90000"/>
              </a:lnSpc>
              <a:buFontTx/>
              <a:buNone/>
            </a:pPr>
            <a:r>
              <a:rPr lang="en-US" smtClean="0"/>
              <a:t>John Kindervag, CISSP, QSA</a:t>
            </a:r>
          </a:p>
          <a:p>
            <a:pPr algn="ctr" eaLnBrk="1" hangingPunct="1">
              <a:lnSpc>
                <a:spcPct val="90000"/>
              </a:lnSpc>
              <a:buFontTx/>
              <a:buNone/>
            </a:pPr>
            <a:r>
              <a:rPr lang="en-US" smtClean="0"/>
              <a:t>Sr. Security Architect</a:t>
            </a:r>
          </a:p>
          <a:p>
            <a:pPr algn="ctr" eaLnBrk="1" hangingPunct="1">
              <a:lnSpc>
                <a:spcPct val="90000"/>
              </a:lnSpc>
              <a:buFontTx/>
              <a:buNone/>
            </a:pPr>
            <a:r>
              <a:rPr lang="en-US" smtClean="0">
                <a:hlinkClick r:id="rId3"/>
              </a:rPr>
              <a:t>jkindervag@vigilar.com</a:t>
            </a:r>
            <a:endParaRPr lang="en-US" smtClean="0"/>
          </a:p>
        </p:txBody>
      </p:sp>
      <p:sp>
        <p:nvSpPr>
          <p:cNvPr id="28676" name="Rectangle 4"/>
          <p:cNvSpPr>
            <a:spLocks noChangeArrowheads="1"/>
          </p:cNvSpPr>
          <p:nvPr/>
        </p:nvSpPr>
        <p:spPr bwMode="auto">
          <a:xfrm>
            <a:off x="2171700" y="5138738"/>
            <a:ext cx="4800600" cy="1295400"/>
          </a:xfrm>
          <a:prstGeom prst="rect">
            <a:avLst/>
          </a:prstGeom>
          <a:noFill/>
          <a:ln w="9525">
            <a:noFill/>
            <a:miter lim="800000"/>
            <a:headEnd/>
            <a:tailEnd/>
          </a:ln>
        </p:spPr>
        <p:txBody>
          <a:bodyPr/>
          <a:lstStyle/>
          <a:p>
            <a:pPr marL="342900" indent="-342900" algn="ctr">
              <a:lnSpc>
                <a:spcPct val="90000"/>
              </a:lnSpc>
              <a:spcBef>
                <a:spcPct val="20000"/>
              </a:spcBef>
            </a:pPr>
            <a:r>
              <a:rPr lang="en-US" sz="2000"/>
              <a:t>If you would like a copy of this presentation please contact:</a:t>
            </a:r>
          </a:p>
          <a:p>
            <a:pPr marL="342900" indent="-342900" algn="ctr">
              <a:lnSpc>
                <a:spcPct val="90000"/>
              </a:lnSpc>
              <a:spcBef>
                <a:spcPct val="20000"/>
              </a:spcBef>
            </a:pPr>
            <a:r>
              <a:rPr lang="en-US" sz="2000">
                <a:solidFill>
                  <a:srgbClr val="000099"/>
                </a:solidFill>
                <a:hlinkClick r:id="rId4"/>
              </a:rPr>
              <a:t>marketing@vigilar.com</a:t>
            </a:r>
            <a:r>
              <a:rPr lang="en-US" sz="2000">
                <a:solidFill>
                  <a:srgbClr val="000099"/>
                </a:solidFill>
              </a:rPr>
              <a:t> </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5"/>
          <p:cNvSpPr>
            <a:spLocks noGrp="1"/>
          </p:cNvSpPr>
          <p:nvPr>
            <p:ph type="title"/>
          </p:nvPr>
        </p:nvSpPr>
        <p:spPr/>
        <p:txBody>
          <a:bodyPr/>
          <a:lstStyle/>
          <a:p>
            <a:pPr eaLnBrk="1" hangingPunct="1"/>
            <a:r>
              <a:rPr lang="en-US" smtClean="0">
                <a:solidFill>
                  <a:schemeClr val="tx1"/>
                </a:solidFill>
              </a:rPr>
              <a:t>VoIP Hacker Clowns</a:t>
            </a:r>
          </a:p>
        </p:txBody>
      </p:sp>
      <p:sp>
        <p:nvSpPr>
          <p:cNvPr id="29699" name="Rectangle 4"/>
          <p:cNvSpPr>
            <a:spLocks noChangeArrowheads="1"/>
          </p:cNvSpPr>
          <p:nvPr/>
        </p:nvSpPr>
        <p:spPr bwMode="auto">
          <a:xfrm>
            <a:off x="2171700" y="5138738"/>
            <a:ext cx="4800600" cy="1295400"/>
          </a:xfrm>
          <a:prstGeom prst="rect">
            <a:avLst/>
          </a:prstGeom>
          <a:noFill/>
          <a:ln w="9525">
            <a:noFill/>
            <a:miter lim="800000"/>
            <a:headEnd/>
            <a:tailEnd/>
          </a:ln>
        </p:spPr>
        <p:txBody>
          <a:bodyPr/>
          <a:lstStyle/>
          <a:p>
            <a:pPr marL="342900" indent="-342900" algn="ctr">
              <a:lnSpc>
                <a:spcPct val="90000"/>
              </a:lnSpc>
              <a:spcBef>
                <a:spcPct val="20000"/>
              </a:spcBef>
            </a:pPr>
            <a:endParaRPr lang="en-US" sz="2000">
              <a:solidFill>
                <a:srgbClr val="000099"/>
              </a:solidFill>
            </a:endParaRPr>
          </a:p>
        </p:txBody>
      </p:sp>
      <p:pic>
        <p:nvPicPr>
          <p:cNvPr id="29700" name="Content Placeholder 5" descr="ss8.png"/>
          <p:cNvPicPr>
            <a:picLocks noGrp="1" noChangeAspect="1"/>
          </p:cNvPicPr>
          <p:nvPr>
            <p:ph idx="1"/>
          </p:nvPr>
        </p:nvPicPr>
        <p:blipFill>
          <a:blip r:embed="rId3"/>
          <a:srcRect/>
          <a:stretch>
            <a:fillRect/>
          </a:stretch>
        </p:blipFill>
        <p:spPr>
          <a:xfrm>
            <a:off x="1135063" y="1600200"/>
            <a:ext cx="6873875" cy="4953000"/>
          </a:xfrm>
        </p:spPr>
      </p:pic>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5"/>
          <p:cNvSpPr>
            <a:spLocks noGrp="1"/>
          </p:cNvSpPr>
          <p:nvPr>
            <p:ph type="title"/>
          </p:nvPr>
        </p:nvSpPr>
        <p:spPr/>
        <p:txBody>
          <a:bodyPr/>
          <a:lstStyle/>
          <a:p>
            <a:pPr algn="ctr" eaLnBrk="1" hangingPunct="1"/>
            <a:r>
              <a:rPr lang="en-US" smtClean="0">
                <a:solidFill>
                  <a:schemeClr val="tx1"/>
                </a:solidFill>
              </a:rPr>
              <a:t>VHC (VoIP Hacker Clowns)</a:t>
            </a:r>
          </a:p>
        </p:txBody>
      </p:sp>
      <p:pic>
        <p:nvPicPr>
          <p:cNvPr id="30723" name="Content Placeholder 4" descr="ss5.png"/>
          <p:cNvPicPr>
            <a:picLocks noGrp="1" noChangeAspect="1"/>
          </p:cNvPicPr>
          <p:nvPr>
            <p:ph idx="1"/>
          </p:nvPr>
        </p:nvPicPr>
        <p:blipFill>
          <a:blip r:embed="rId3"/>
          <a:srcRect/>
          <a:stretch>
            <a:fillRect/>
          </a:stretch>
        </p:blipFill>
        <p:spPr>
          <a:xfrm>
            <a:off x="3208338" y="2060575"/>
            <a:ext cx="2786062" cy="2570163"/>
          </a:xfrm>
        </p:spPr>
      </p:pic>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smtClean="0"/>
              <a:t>Q&amp;A</a:t>
            </a:r>
          </a:p>
        </p:txBody>
      </p:sp>
      <p:pic>
        <p:nvPicPr>
          <p:cNvPr id="31747" name="Picture 5" descr="MCj04077340000[1]"/>
          <p:cNvPicPr>
            <a:picLocks noChangeAspect="1" noChangeArrowheads="1"/>
          </p:cNvPicPr>
          <p:nvPr/>
        </p:nvPicPr>
        <p:blipFill>
          <a:blip r:embed="rId3"/>
          <a:srcRect l="-5937" t="-1666" r="-5730" b="-5000"/>
          <a:stretch>
            <a:fillRect/>
          </a:stretch>
        </p:blipFill>
        <p:spPr bwMode="auto">
          <a:xfrm>
            <a:off x="1981200" y="1524000"/>
            <a:ext cx="5105400" cy="48768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smtClean="0"/>
              <a:t>Security and the Converged Network</a:t>
            </a:r>
          </a:p>
        </p:txBody>
      </p:sp>
      <p:sp>
        <p:nvSpPr>
          <p:cNvPr id="6147" name="Content Placeholder 2"/>
          <p:cNvSpPr>
            <a:spLocks noGrp="1"/>
          </p:cNvSpPr>
          <p:nvPr>
            <p:ph idx="1"/>
          </p:nvPr>
        </p:nvSpPr>
        <p:spPr/>
        <p:txBody>
          <a:bodyPr/>
          <a:lstStyle/>
          <a:p>
            <a:pPr eaLnBrk="1" hangingPunct="1"/>
            <a:r>
              <a:rPr lang="en-US" smtClean="0"/>
              <a:t>Convergence – Multiple Types of Information on same Pipe</a:t>
            </a:r>
          </a:p>
          <a:p>
            <a:pPr lvl="1" eaLnBrk="1" hangingPunct="1"/>
            <a:r>
              <a:rPr lang="en-US" smtClean="0"/>
              <a:t>Voice</a:t>
            </a:r>
          </a:p>
          <a:p>
            <a:pPr lvl="1" eaLnBrk="1" hangingPunct="1"/>
            <a:r>
              <a:rPr lang="en-US" smtClean="0"/>
              <a:t>Data</a:t>
            </a:r>
          </a:p>
          <a:p>
            <a:pPr lvl="1" eaLnBrk="1" hangingPunct="1"/>
            <a:r>
              <a:rPr lang="en-US" smtClean="0"/>
              <a:t>Video</a:t>
            </a:r>
          </a:p>
          <a:p>
            <a:pPr eaLnBrk="1" hangingPunct="1"/>
            <a:r>
              <a:rPr lang="en-US" smtClean="0"/>
              <a:t>Less Cabling</a:t>
            </a:r>
          </a:p>
          <a:p>
            <a:pPr eaLnBrk="1" hangingPunct="1"/>
            <a:r>
              <a:rPr lang="en-US" smtClean="0"/>
              <a:t>Simplify Moves/Adds/Changes</a:t>
            </a:r>
          </a:p>
          <a:p>
            <a:pPr eaLnBrk="1" hangingPunct="1"/>
            <a:r>
              <a:rPr lang="en-US" smtClean="0"/>
              <a:t>Toll Bypass</a:t>
            </a:r>
          </a:p>
          <a:p>
            <a:pPr eaLnBrk="1" hangingPunct="1"/>
            <a:r>
              <a:rPr lang="en-US" smtClean="0"/>
              <a:t>You can get your Voice Mail in you Inbox!</a:t>
            </a:r>
          </a:p>
          <a:p>
            <a:pPr eaLnBrk="1" hangingPunct="1"/>
            <a:r>
              <a:rPr lang="en-US" smtClean="0"/>
              <a:t>But what about Security?</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smtClean="0"/>
              <a:t>The Business Risk</a:t>
            </a:r>
          </a:p>
        </p:txBody>
      </p:sp>
      <p:sp>
        <p:nvSpPr>
          <p:cNvPr id="7171" name="Content Placeholder 2"/>
          <p:cNvSpPr>
            <a:spLocks noGrp="1"/>
          </p:cNvSpPr>
          <p:nvPr>
            <p:ph idx="1"/>
          </p:nvPr>
        </p:nvSpPr>
        <p:spPr/>
        <p:txBody>
          <a:bodyPr/>
          <a:lstStyle/>
          <a:p>
            <a:pPr eaLnBrk="1" hangingPunct="1"/>
            <a:r>
              <a:rPr lang="en-US" smtClean="0"/>
              <a:t>Low Awareness as to Security Threats</a:t>
            </a:r>
          </a:p>
          <a:p>
            <a:pPr eaLnBrk="1" hangingPunct="1"/>
            <a:r>
              <a:rPr lang="en-US" smtClean="0"/>
              <a:t>Publicly Accessible IP Phones</a:t>
            </a:r>
          </a:p>
          <a:p>
            <a:pPr lvl="1" eaLnBrk="1" hangingPunct="1"/>
            <a:r>
              <a:rPr lang="en-US" smtClean="0"/>
              <a:t>Waiting Areas</a:t>
            </a:r>
          </a:p>
          <a:p>
            <a:pPr lvl="1" eaLnBrk="1" hangingPunct="1"/>
            <a:r>
              <a:rPr lang="en-US" smtClean="0"/>
              <a:t>Conference Rooms</a:t>
            </a:r>
          </a:p>
          <a:p>
            <a:pPr lvl="1" eaLnBrk="1" hangingPunct="1"/>
            <a:r>
              <a:rPr lang="en-US" smtClean="0"/>
              <a:t>Hotel Rooms</a:t>
            </a:r>
          </a:p>
          <a:p>
            <a:pPr eaLnBrk="1" hangingPunct="1"/>
            <a:r>
              <a:rPr lang="en-US" smtClean="0"/>
              <a:t>Can an Attacker Gain Privileged Access?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smtClean="0"/>
              <a:t>The Business Risk</a:t>
            </a:r>
          </a:p>
        </p:txBody>
      </p:sp>
      <p:sp>
        <p:nvSpPr>
          <p:cNvPr id="8195" name="Content Placeholder 2"/>
          <p:cNvSpPr>
            <a:spLocks noGrp="1"/>
          </p:cNvSpPr>
          <p:nvPr>
            <p:ph idx="1"/>
          </p:nvPr>
        </p:nvSpPr>
        <p:spPr/>
        <p:txBody>
          <a:bodyPr/>
          <a:lstStyle/>
          <a:p>
            <a:pPr eaLnBrk="1" hangingPunct="1"/>
            <a:r>
              <a:rPr lang="en-US" smtClean="0"/>
              <a:t>The Voice VLAN</a:t>
            </a:r>
          </a:p>
          <a:p>
            <a:pPr eaLnBrk="1" hangingPunct="1"/>
            <a:r>
              <a:rPr lang="en-US" smtClean="0"/>
              <a:t>Allows IP Phones to auto-configure </a:t>
            </a:r>
          </a:p>
          <a:p>
            <a:pPr eaLnBrk="1" hangingPunct="1"/>
            <a:r>
              <a:rPr lang="en-US" smtClean="0"/>
              <a:t>Phones easily associate to a logically separate VLAN</a:t>
            </a:r>
          </a:p>
          <a:p>
            <a:pPr eaLnBrk="1" hangingPunct="1"/>
            <a:r>
              <a:rPr lang="en-US" smtClean="0"/>
              <a:t>Allow simultaneous access for a regular PC</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itle 3"/>
          <p:cNvSpPr>
            <a:spLocks noGrp="1"/>
          </p:cNvSpPr>
          <p:nvPr>
            <p:ph type="title"/>
          </p:nvPr>
        </p:nvSpPr>
        <p:spPr/>
        <p:txBody>
          <a:bodyPr/>
          <a:lstStyle/>
          <a:p>
            <a:pPr eaLnBrk="1" hangingPunct="1"/>
            <a:r>
              <a:rPr lang="en-US" smtClean="0"/>
              <a:t>Voice VLAN</a:t>
            </a:r>
          </a:p>
        </p:txBody>
      </p:sp>
      <p:sp>
        <p:nvSpPr>
          <p:cNvPr id="1028" name="Rectangle 2"/>
          <p:cNvSpPr>
            <a:spLocks noChangeArrowheads="1"/>
          </p:cNvSpPr>
          <p:nvPr/>
        </p:nvSpPr>
        <p:spPr bwMode="auto">
          <a:xfrm>
            <a:off x="0" y="0"/>
            <a:ext cx="9144000" cy="0"/>
          </a:xfrm>
          <a:prstGeom prst="rect">
            <a:avLst/>
          </a:prstGeom>
          <a:noFill/>
          <a:ln w="9525" algn="ctr">
            <a:noFill/>
            <a:miter lim="800000"/>
            <a:headEnd/>
            <a:tailEnd/>
          </a:ln>
        </p:spPr>
        <p:txBody>
          <a:bodyPr wrap="none" anchor="ctr">
            <a:spAutoFit/>
          </a:bodyPr>
          <a:lstStyle/>
          <a:p>
            <a:endParaRPr lang="en-US"/>
          </a:p>
        </p:txBody>
      </p:sp>
      <p:graphicFrame>
        <p:nvGraphicFramePr>
          <p:cNvPr id="1026" name="Object 1"/>
          <p:cNvGraphicFramePr>
            <a:graphicFrameLocks noChangeAspect="1"/>
          </p:cNvGraphicFramePr>
          <p:nvPr/>
        </p:nvGraphicFramePr>
        <p:xfrm>
          <a:off x="276225" y="1363663"/>
          <a:ext cx="8469313" cy="5299075"/>
        </p:xfrm>
        <a:graphic>
          <a:graphicData uri="http://schemas.openxmlformats.org/presentationml/2006/ole">
            <p:oleObj spid="_x0000_s1026" name="Visio" r:id="rId4" imgW="5540959" imgH="3471367" progId="Visio.Drawing.11">
              <p:embed/>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smtClean="0"/>
              <a:t>VoIP Assessment</a:t>
            </a:r>
          </a:p>
        </p:txBody>
      </p:sp>
      <p:sp>
        <p:nvSpPr>
          <p:cNvPr id="9219" name="Content Placeholder 2"/>
          <p:cNvSpPr>
            <a:spLocks noGrp="1"/>
          </p:cNvSpPr>
          <p:nvPr>
            <p:ph idx="1"/>
          </p:nvPr>
        </p:nvSpPr>
        <p:spPr/>
        <p:txBody>
          <a:bodyPr/>
          <a:lstStyle/>
          <a:p>
            <a:pPr eaLnBrk="1" hangingPunct="1"/>
            <a:r>
              <a:rPr lang="en-US" smtClean="0"/>
              <a:t>“You can’t access our corporate data network from the IP Phones." </a:t>
            </a:r>
          </a:p>
          <a:p>
            <a:pPr eaLnBrk="1" hangingPunct="1"/>
            <a:r>
              <a:rPr lang="en-US" smtClean="0"/>
              <a:t>VoIP Vulnerability Assessment</a:t>
            </a:r>
          </a:p>
          <a:p>
            <a:pPr eaLnBrk="1" hangingPunct="1"/>
            <a:r>
              <a:rPr lang="en-US" smtClean="0"/>
              <a:t>Controls Validation</a:t>
            </a:r>
          </a:p>
          <a:p>
            <a:pPr eaLnBrk="1" hangingPunct="1"/>
            <a:r>
              <a:rPr lang="en-US" smtClean="0"/>
              <a:t>Gained Administrator access to servers in the data center </a:t>
            </a:r>
          </a:p>
          <a:p>
            <a:pPr eaLnBrk="1" hangingPunct="1"/>
            <a:r>
              <a:rPr lang="en-US" smtClean="0"/>
              <a:t>Remote, physically isolated location where the IP Phones were located and believed to be “secure”.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smtClean="0"/>
              <a:t>The VoIP Hopper Tool</a:t>
            </a:r>
          </a:p>
        </p:txBody>
      </p:sp>
      <p:pic>
        <p:nvPicPr>
          <p:cNvPr id="10243" name="Picture 2" descr="voiphopper-ss-2"/>
          <p:cNvPicPr>
            <a:picLocks noChangeAspect="1" noChangeArrowheads="1"/>
          </p:cNvPicPr>
          <p:nvPr/>
        </p:nvPicPr>
        <p:blipFill>
          <a:blip r:embed="rId3"/>
          <a:srcRect/>
          <a:stretch>
            <a:fillRect/>
          </a:stretch>
        </p:blipFill>
        <p:spPr bwMode="auto">
          <a:xfrm>
            <a:off x="536575" y="1306513"/>
            <a:ext cx="8070850" cy="53149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2"/>
          <p:cNvSpPr>
            <a:spLocks noGrp="1"/>
          </p:cNvSpPr>
          <p:nvPr>
            <p:ph type="ctrTitle"/>
          </p:nvPr>
        </p:nvSpPr>
        <p:spPr bwMode="auto">
          <a:xfrm>
            <a:off x="276225" y="2130425"/>
            <a:ext cx="4440238" cy="1470025"/>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smtClean="0">
                <a:solidFill>
                  <a:schemeClr val="bg1"/>
                </a:solidFill>
              </a:rPr>
              <a:t>Live Demonstration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2218</TotalTime>
  <Words>655</Words>
  <Application>Microsoft Office PowerPoint</Application>
  <PresentationFormat>On-screen Show (4:3)</PresentationFormat>
  <Paragraphs>128</Paragraphs>
  <Slides>29</Slides>
  <Notes>29</Notes>
  <HiddenSlides>0</HiddenSlides>
  <MMClips>0</MMClips>
  <ScaleCrop>false</ScaleCrop>
  <HeadingPairs>
    <vt:vector size="8" baseType="variant">
      <vt:variant>
        <vt:lpstr>Fonts Used</vt:lpstr>
      </vt:variant>
      <vt:variant>
        <vt:i4>2</vt:i4>
      </vt:variant>
      <vt:variant>
        <vt:lpstr>Theme</vt:lpstr>
      </vt:variant>
      <vt:variant>
        <vt:i4>2</vt:i4>
      </vt:variant>
      <vt:variant>
        <vt:lpstr>Embedded OLE Servers</vt:lpstr>
      </vt:variant>
      <vt:variant>
        <vt:i4>1</vt:i4>
      </vt:variant>
      <vt:variant>
        <vt:lpstr>Slide Titles</vt:lpstr>
      </vt:variant>
      <vt:variant>
        <vt:i4>29</vt:i4>
      </vt:variant>
    </vt:vector>
  </HeadingPairs>
  <TitlesOfParts>
    <vt:vector size="34" baseType="lpstr">
      <vt:lpstr>Arial</vt:lpstr>
      <vt:lpstr>Wingdings</vt:lpstr>
      <vt:lpstr>Custom Design</vt:lpstr>
      <vt:lpstr>2_Custom Design</vt:lpstr>
      <vt:lpstr>Microsoft Office Visio Drawing</vt:lpstr>
      <vt:lpstr>Slide 1</vt:lpstr>
      <vt:lpstr>Agenda</vt:lpstr>
      <vt:lpstr>Security and the Converged Network</vt:lpstr>
      <vt:lpstr>The Business Risk</vt:lpstr>
      <vt:lpstr>The Business Risk</vt:lpstr>
      <vt:lpstr>Voice VLAN</vt:lpstr>
      <vt:lpstr>VoIP Assessment</vt:lpstr>
      <vt:lpstr>The VoIP Hopper Tool</vt:lpstr>
      <vt:lpstr>Live Demonstration</vt:lpstr>
      <vt:lpstr>Customer VoIP Network</vt:lpstr>
      <vt:lpstr>How this happens</vt:lpstr>
      <vt:lpstr>Create a new VLAN Interface on the PC</vt:lpstr>
      <vt:lpstr>Clarify Risks</vt:lpstr>
      <vt:lpstr>VLAN Hopping Risks</vt:lpstr>
      <vt:lpstr>Demo Setup and IP Addressing</vt:lpstr>
      <vt:lpstr>Cisco 802.1x Voice Enabled Ports Credit:  Jamal Pecou</vt:lpstr>
      <vt:lpstr>Mitigation of VLAN Hop from Port 2 of IP Phone</vt:lpstr>
      <vt:lpstr>Mitigation of VLAN Hop from Port 2 of IP Phone</vt:lpstr>
      <vt:lpstr>Lobby Phone Deployment Cisco Recommendations</vt:lpstr>
      <vt:lpstr>Hiding &amp; Filtering MAC Address?</vt:lpstr>
      <vt:lpstr>Phone CDP Security:  Is it the Answer?</vt:lpstr>
      <vt:lpstr>Can be bypassed</vt:lpstr>
      <vt:lpstr>Mitigate VLAN Hopping (Cisco)</vt:lpstr>
      <vt:lpstr>VoIP Hopper future</vt:lpstr>
      <vt:lpstr>VoIP Hopper Information</vt:lpstr>
      <vt:lpstr>Contact Information</vt:lpstr>
      <vt:lpstr>VoIP Hacker Clowns</vt:lpstr>
      <vt:lpstr>VHC (VoIP Hacker Clowns)</vt:lpstr>
      <vt:lpstr>Q&amp;A</vt:lpstr>
    </vt:vector>
  </TitlesOfParts>
  <Company>Vigilar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Rikki Warner</dc:creator>
  <cp:lastModifiedBy>Joseph Blankenship</cp:lastModifiedBy>
  <cp:revision>123</cp:revision>
  <dcterms:created xsi:type="dcterms:W3CDTF">2007-08-21T16:51:32Z</dcterms:created>
  <dcterms:modified xsi:type="dcterms:W3CDTF">2008-02-16T22:44:39Z</dcterms:modified>
</cp:coreProperties>
</file>